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260" r:id="rId5"/>
    <p:sldId id="259" r:id="rId6"/>
    <p:sldId id="258" r:id="rId7"/>
    <p:sldId id="257" r:id="rId8"/>
    <p:sldId id="269" r:id="rId9"/>
    <p:sldId id="268" r:id="rId10"/>
    <p:sldId id="267" r:id="rId11"/>
    <p:sldId id="266" r:id="rId12"/>
    <p:sldId id="265" r:id="rId13"/>
    <p:sldId id="275" r:id="rId14"/>
    <p:sldId id="274" r:id="rId15"/>
    <p:sldId id="273" r:id="rId16"/>
    <p:sldId id="272" r:id="rId17"/>
    <p:sldId id="271" r:id="rId18"/>
    <p:sldId id="270" r:id="rId19"/>
    <p:sldId id="264" r:id="rId20"/>
    <p:sldId id="279" r:id="rId21"/>
    <p:sldId id="278" r:id="rId22"/>
    <p:sldId id="277" r:id="rId23"/>
    <p:sldId id="276" r:id="rId24"/>
    <p:sldId id="283" r:id="rId25"/>
    <p:sldId id="282" r:id="rId26"/>
    <p:sldId id="281" r:id="rId27"/>
    <p:sldId id="280" r:id="rId28"/>
    <p:sldId id="263" r:id="rId29"/>
    <p:sldId id="288" r:id="rId30"/>
    <p:sldId id="287" r:id="rId31"/>
    <p:sldId id="286" r:id="rId32"/>
    <p:sldId id="285" r:id="rId33"/>
    <p:sldId id="293" r:id="rId34"/>
    <p:sldId id="292" r:id="rId35"/>
    <p:sldId id="291" r:id="rId36"/>
    <p:sldId id="290" r:id="rId37"/>
    <p:sldId id="289" r:id="rId38"/>
    <p:sldId id="298" r:id="rId39"/>
    <p:sldId id="297" r:id="rId40"/>
    <p:sldId id="303" r:id="rId41"/>
    <p:sldId id="302" r:id="rId42"/>
    <p:sldId id="301" r:id="rId43"/>
    <p:sldId id="300" r:id="rId44"/>
    <p:sldId id="299" r:id="rId45"/>
    <p:sldId id="296" r:id="rId46"/>
    <p:sldId id="295" r:id="rId47"/>
    <p:sldId id="306" r:id="rId48"/>
    <p:sldId id="305" r:id="rId49"/>
    <p:sldId id="304" r:id="rId50"/>
    <p:sldId id="294" r:id="rId51"/>
    <p:sldId id="284" r:id="rId52"/>
    <p:sldId id="309" r:id="rId53"/>
    <p:sldId id="308" r:id="rId54"/>
    <p:sldId id="313" r:id="rId55"/>
    <p:sldId id="312" r:id="rId56"/>
    <p:sldId id="311" r:id="rId57"/>
    <p:sldId id="310" r:id="rId58"/>
    <p:sldId id="307" r:id="rId59"/>
    <p:sldId id="318" r:id="rId60"/>
    <p:sldId id="317" r:id="rId61"/>
    <p:sldId id="316" r:id="rId62"/>
    <p:sldId id="315" r:id="rId63"/>
    <p:sldId id="314" r:id="rId64"/>
    <p:sldId id="324" r:id="rId65"/>
    <p:sldId id="325" r:id="rId66"/>
    <p:sldId id="323" r:id="rId67"/>
    <p:sldId id="322" r:id="rId68"/>
    <p:sldId id="321" r:id="rId69"/>
    <p:sldId id="320" r:id="rId70"/>
    <p:sldId id="319" r:id="rId71"/>
    <p:sldId id="327" r:id="rId72"/>
    <p:sldId id="326" r:id="rId73"/>
    <p:sldId id="330" r:id="rId74"/>
    <p:sldId id="329" r:id="rId75"/>
    <p:sldId id="328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D72E4-CF3B-44C8-9D48-E97271EF46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8006FF-4650-4B14-A47B-A170C3FD7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764E5-D1D6-43CB-90D8-AD09606C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2DB8-7B44-47EF-9E24-0D6DFCC19B6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AA1A5-140A-402A-8C2E-7C36F828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DC010-7824-4071-9BF7-B118EB4D8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A6CD-521C-4967-BD0A-1E5C008A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07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63C30-4188-418F-A9C0-207482B55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05CF0-D5E2-40B3-8BC0-B66FE0B3A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3263E-D487-4E5A-ABDF-257B2EB5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2DB8-7B44-47EF-9E24-0D6DFCC19B6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D58AD-5DAB-4B71-B249-3ABC0EC5C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84CF6-2FEF-417F-99F1-97AD56871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A6CD-521C-4967-BD0A-1E5C008A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91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91FB6D-0DF8-4B54-98AD-F316FB0015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510D1-9B99-46FC-B47E-3E28FA6A1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778AF-A73F-4E7E-A76E-C7DB148C7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2DB8-7B44-47EF-9E24-0D6DFCC19B6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EFA98-F047-48A5-B7B4-99F95DAA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34C5D-06B6-409D-851E-D3D322FD7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A6CD-521C-4967-BD0A-1E5C008A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28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31D67-CB6D-4DAB-92DC-79FAE0422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281A2-B914-4E66-B660-18DE30984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C9A9C-888B-4A7C-82C2-A99ED41B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2DB8-7B44-47EF-9E24-0D6DFCC19B6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F05DF-8957-4B3C-A0A0-95DE4F3F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54EF4-B692-4F86-98FD-8187ECA30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A6CD-521C-4967-BD0A-1E5C008A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0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B6C35-1924-430A-A41E-B39AE4A23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BF33B-2490-4A2F-8D9B-B6E01FB85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C38F1-B88D-4CA9-B7A6-3A0F4A58B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2DB8-7B44-47EF-9E24-0D6DFCC19B6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CA5F2-856A-4BC0-AA11-786D03C72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C33A8-9088-4207-A009-A326A4CE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A6CD-521C-4967-BD0A-1E5C008A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39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1A601-0E82-4583-928F-39F051B1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00FEC-8D76-4203-AF62-9DA9D18AB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CCB6C-6B5A-4B8D-AB5F-FA346A9DF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ED250-1109-4E34-9C36-FB7EAAA1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2DB8-7B44-47EF-9E24-0D6DFCC19B6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EB0CD-0411-481A-B1C6-5087D5006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2BA41-CEA2-4BEC-900C-F6E39697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A6CD-521C-4967-BD0A-1E5C008A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74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DDF71-4C94-4CA2-A099-DE58FAB34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83728-F55E-494A-851F-29349253F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7D41F8-B9C7-4C71-89F9-8D3011A57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03B410-9EE7-4FF5-AE3C-ADA1907BF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4C936D-85C0-476C-9494-7274B3D446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9C3962-085E-4711-AF26-849F8F90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2DB8-7B44-47EF-9E24-0D6DFCC19B6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A89329-3FEE-449D-9A47-519492A07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A8CC0B-AC2B-444F-ABAE-35A680C5F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A6CD-521C-4967-BD0A-1E5C008A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9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9397F-B3E2-4D99-AEE7-896BD47EF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16D042-E012-43A5-AA2B-1C55D9AA9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2DB8-7B44-47EF-9E24-0D6DFCC19B6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1DF9D3-E21A-4614-9541-6380BC63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314B0D-605F-472C-AD28-B6FAC1115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A6CD-521C-4967-BD0A-1E5C008A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9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544C2D-19F1-4060-8BF6-27BC3F77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2DB8-7B44-47EF-9E24-0D6DFCC19B6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163BE-698F-46DF-AFC0-050E6B9F5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5CAB9-93CE-4D28-98F0-8E33AEAAB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A6CD-521C-4967-BD0A-1E5C008A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63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F75F3-8868-41E5-B4BB-4A7334977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E8DC7-EE20-4C02-A9CE-506F0D2B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3A94C-9E81-4CFA-9038-180C691E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3F4F2-13B1-4F22-86D9-0FC77675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2DB8-7B44-47EF-9E24-0D6DFCC19B6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FD3F1A-A59C-4EC9-AE54-508B2159F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56F88-3ABA-4DA1-BE77-072F568D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A6CD-521C-4967-BD0A-1E5C008A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37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5180E-1004-4723-A50A-6F3E6821A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2CA5D-5034-4EFB-9359-5C54244B9C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C1F8D-D88A-4D56-9131-E2546E0A0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3FBE3-C284-4C39-B0DE-21E6A17CF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2DB8-7B44-47EF-9E24-0D6DFCC19B6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8E656-F3AC-4177-9ED3-42C2C3A16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7EEC9-6D0D-4891-AF35-075DE28A6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A6CD-521C-4967-BD0A-1E5C008A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44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5DD22A-2573-4998-90A0-88354491A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A02DF-050B-4001-AD2A-0421E5DD4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C97EA-3E08-4B91-95F9-7BDA660485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62DB8-7B44-47EF-9E24-0D6DFCC19B6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1459E-BF31-401D-984C-E6EC1F681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D0076-9DE3-4137-AB23-9EEAB1527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A6CD-521C-4967-BD0A-1E5C008A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3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F5E2EC-87A4-43BF-8933-64B946799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864"/>
            <a:ext cx="12192000" cy="666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54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DE530C-966B-4962-8199-67FEB75E0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41"/>
            <a:ext cx="12192000" cy="662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1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85F21-9CE4-4C22-BD2B-EF13F1F78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349"/>
            <a:ext cx="12192000" cy="67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17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11400-6B2A-4C47-8653-AD957CFA0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92"/>
            <a:ext cx="12192000" cy="66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65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A95854-60AC-428F-B0C5-2E1F33CCA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388"/>
            <a:ext cx="12192000" cy="664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25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C3DDA4-6F08-4C67-A6C2-91EB298BF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34"/>
            <a:ext cx="12192000" cy="673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69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415F0-5A60-4051-85E2-211A4FFD9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337"/>
            <a:ext cx="12192000" cy="6635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494A06-C6D1-4850-9989-DD0AA37CB3A4}"/>
              </a:ext>
            </a:extLst>
          </p:cNvPr>
          <p:cNvSpPr txBox="1"/>
          <p:nvPr/>
        </p:nvSpPr>
        <p:spPr>
          <a:xfrm>
            <a:off x="417250" y="4438835"/>
            <a:ext cx="57438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قسمت سمت چپ: برق ورودی از کلید اصلی وارد ساختمان شده و از کلیدهای مینیاتوری عبور می کند. که پس از بهره برداری این در پلمپ می شود</a:t>
            </a:r>
          </a:p>
          <a:p>
            <a:r>
              <a:rPr lang="fa-IR" dirty="0">
                <a:cs typeface="B Nazanin" panose="00000400000000000000" pitchFamily="2" charset="-78"/>
              </a:rPr>
              <a:t>قسمت وسط: کنتورها که در آن پس از بهره برداری پلمپ می شود</a:t>
            </a:r>
            <a:endParaRPr lang="en-US" dirty="0">
              <a:cs typeface="B Nazanin" panose="00000400000000000000" pitchFamily="2" charset="-78"/>
            </a:endParaRPr>
          </a:p>
          <a:p>
            <a:r>
              <a:rPr lang="fa-IR" dirty="0">
                <a:cs typeface="B Nazanin" panose="00000400000000000000" pitchFamily="2" charset="-78"/>
              </a:rPr>
              <a:t>قسمت سمت چپ: این قسمت برق را به سمت مصرف کننده ها هدایت می کند و در آن باز می ماند.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0957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404ED-18CD-48D4-941B-9D91E123C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34"/>
            <a:ext cx="12192000" cy="674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66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9EFAC-B660-40C6-A5EC-AFA8A8F4E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65"/>
            <a:ext cx="12192000" cy="6674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B86E35-8B00-4552-88BD-A7BBC663936B}"/>
              </a:ext>
            </a:extLst>
          </p:cNvPr>
          <p:cNvSpPr txBox="1"/>
          <p:nvPr/>
        </p:nvSpPr>
        <p:spPr>
          <a:xfrm>
            <a:off x="8922058" y="2828835"/>
            <a:ext cx="2246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در این حالت باید بین لوله آب و تابلوی برق یک دیوار که از باعث حفاظت از تابلو بشود اجرا شود 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3620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59BC3-A8DC-436D-8C64-0E60CBA2A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1"/>
            <a:ext cx="12192000" cy="6733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A858BB-D9C1-4D95-A55B-AC2FD298CA1E}"/>
              </a:ext>
            </a:extLst>
          </p:cNvPr>
          <p:cNvSpPr txBox="1"/>
          <p:nvPr/>
        </p:nvSpPr>
        <p:spPr>
          <a:xfrm>
            <a:off x="8753383" y="710214"/>
            <a:ext cx="2982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هرگونه عبور لوله آب و یا گاز و... در پست های برق باعث افزایش خطر شده و لذا چنین موردی کاملا ممنوع است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1003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9B577D-1703-48A1-832E-448FF9F88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77"/>
            <a:ext cx="12192000" cy="6699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498CE6-EAEB-4EDD-A601-CEC75BFEF7E6}"/>
              </a:ext>
            </a:extLst>
          </p:cNvPr>
          <p:cNvSpPr txBox="1"/>
          <p:nvPr/>
        </p:nvSpPr>
        <p:spPr>
          <a:xfrm>
            <a:off x="1624614" y="4385569"/>
            <a:ext cx="9374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زیرا در صورتی که فلز باشد باعث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 تشکیل پیل شده و یکی از بین خواهد رفت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34305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DB2EB-917A-48CA-AF4E-9251B4E23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58"/>
            <a:ext cx="12192000" cy="66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34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9CADE-A38B-49D2-8430-9AAFC573E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62"/>
            <a:ext cx="12192000" cy="672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78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72BAC-85EC-4116-8AA9-FBCC5E43D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382"/>
            <a:ext cx="12192000" cy="6635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E824CD-312E-4B21-B810-555B33B41BE8}"/>
              </a:ext>
            </a:extLst>
          </p:cNvPr>
          <p:cNvSpPr txBox="1"/>
          <p:nvPr/>
        </p:nvSpPr>
        <p:spPr>
          <a:xfrm>
            <a:off x="7688062" y="3062796"/>
            <a:ext cx="3231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سعی شود حدالمکان دو رایزر متفاوت مکانیکی و برقی در ساختمان وجود داشته باشد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C9EB27-D151-4E5C-AB09-754B7A56D103}"/>
              </a:ext>
            </a:extLst>
          </p:cNvPr>
          <p:cNvSpPr txBox="1"/>
          <p:nvPr/>
        </p:nvSpPr>
        <p:spPr>
          <a:xfrm>
            <a:off x="2947387" y="2693464"/>
            <a:ext cx="205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نردبان کابل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27A7A6-1A4C-466E-9641-01C2723D1D7E}"/>
              </a:ext>
            </a:extLst>
          </p:cNvPr>
          <p:cNvSpPr txBox="1"/>
          <p:nvPr/>
        </p:nvSpPr>
        <p:spPr>
          <a:xfrm>
            <a:off x="2032986" y="6054571"/>
            <a:ext cx="236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ریل و بست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26082-8C02-4ED5-9914-654A863647F4}"/>
              </a:ext>
            </a:extLst>
          </p:cNvPr>
          <p:cNvSpPr txBox="1"/>
          <p:nvPr/>
        </p:nvSpPr>
        <p:spPr>
          <a:xfrm>
            <a:off x="4190261" y="5869905"/>
            <a:ext cx="1322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بستهای چنگکی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B90E51-B659-41E3-95DC-301BD8FA82A3}"/>
              </a:ext>
            </a:extLst>
          </p:cNvPr>
          <p:cNvSpPr txBox="1"/>
          <p:nvPr/>
        </p:nvSpPr>
        <p:spPr>
          <a:xfrm>
            <a:off x="1589103" y="4403324"/>
            <a:ext cx="1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انشعاب طبقات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0666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37406-6C6C-4FE5-9233-6B9BEE13E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41"/>
            <a:ext cx="12192000" cy="6675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4B82D4-B8E3-4111-A36B-8FD31BF37B89}"/>
              </a:ext>
            </a:extLst>
          </p:cNvPr>
          <p:cNvSpPr txBox="1"/>
          <p:nvPr/>
        </p:nvSpPr>
        <p:spPr>
          <a:xfrm>
            <a:off x="4213934" y="5752730"/>
            <a:ext cx="1503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با یک دیواره از هم جدا شدند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2168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D29DFC-F85B-4674-8F1E-442B1EDB7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30"/>
            <a:ext cx="12192000" cy="6661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9C055-7D02-4D53-A441-6A26C8172EEE}"/>
              </a:ext>
            </a:extLst>
          </p:cNvPr>
          <p:cNvSpPr txBox="1"/>
          <p:nvPr/>
        </p:nvSpPr>
        <p:spPr>
          <a:xfrm>
            <a:off x="2574524" y="999647"/>
            <a:ext cx="237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کل بار مورد نیاز 800 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E4C53-4640-4232-B172-FA34B6F92AF7}"/>
              </a:ext>
            </a:extLst>
          </p:cNvPr>
          <p:cNvSpPr txBox="1"/>
          <p:nvPr/>
        </p:nvSpPr>
        <p:spPr>
          <a:xfrm>
            <a:off x="2148396" y="4119239"/>
            <a:ext cx="323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در حالت عادی کلید کوبلاژ باز است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4585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65FF9E-4C7B-46A2-A567-F4B81A84D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97"/>
            <a:ext cx="12192000" cy="668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12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31D563-F01F-4756-8CA4-7772B4BB6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428" y="724238"/>
            <a:ext cx="9657143" cy="5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66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84BF5-AAD9-4FE3-90C5-CFCC52F8E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23"/>
            <a:ext cx="12192000" cy="66787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570C9D-E205-4B9B-B248-BC155380747B}"/>
              </a:ext>
            </a:extLst>
          </p:cNvPr>
          <p:cNvSpPr txBox="1"/>
          <p:nvPr/>
        </p:nvSpPr>
        <p:spPr>
          <a:xfrm>
            <a:off x="257452" y="1100831"/>
            <a:ext cx="15891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خانه هایی که با نقطه چین مشخص شده اند هر کدام یک سلول فشار متوسط هستند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0441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7A2565-5DFA-4954-806C-9CE1D44DA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86"/>
            <a:ext cx="12192000" cy="6448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F095BC-4452-43B8-93CC-47CCA9E0F89E}"/>
              </a:ext>
            </a:extLst>
          </p:cNvPr>
          <p:cNvSpPr txBox="1"/>
          <p:nvPr/>
        </p:nvSpPr>
        <p:spPr>
          <a:xfrm>
            <a:off x="168675" y="3313590"/>
            <a:ext cx="1597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دراین سلول ولتاژ از شبکه فشار متوسط وارد میشود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C9D7F2-64F3-45A6-95AE-06915EDDE207}"/>
              </a:ext>
            </a:extLst>
          </p:cNvPr>
          <p:cNvSpPr txBox="1"/>
          <p:nvPr/>
        </p:nvSpPr>
        <p:spPr>
          <a:xfrm>
            <a:off x="3036163" y="2690336"/>
            <a:ext cx="941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>
                <a:cs typeface="B Nazanin" panose="00000400000000000000" pitchFamily="2" charset="-78"/>
              </a:rPr>
              <a:t>کلید قابل قطع زیر بار(سکسیونر</a:t>
            </a:r>
            <a:endParaRPr lang="en-US" sz="1400" dirty="0">
              <a:cs typeface="B Nazanin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D4F65F-32EF-44EF-9A42-0592B663D2A6}"/>
              </a:ext>
            </a:extLst>
          </p:cNvPr>
          <p:cNvSpPr txBox="1"/>
          <p:nvPr/>
        </p:nvSpPr>
        <p:spPr>
          <a:xfrm>
            <a:off x="5548544" y="4512127"/>
            <a:ext cx="1846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در این سلول ولتاژ به سمت پستهای بعدی (دیگر مشترکین) خارج می شود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4C7BE-5366-4CD3-9ED0-9B85F3B27D96}"/>
              </a:ext>
            </a:extLst>
          </p:cNvPr>
          <p:cNvSpPr txBox="1"/>
          <p:nvPr/>
        </p:nvSpPr>
        <p:spPr>
          <a:xfrm>
            <a:off x="1686757" y="1438183"/>
            <a:ext cx="112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باس بار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FABFC-E874-4055-86EE-ACA8CC7EF5F4}"/>
              </a:ext>
            </a:extLst>
          </p:cNvPr>
          <p:cNvSpPr txBox="1"/>
          <p:nvPr/>
        </p:nvSpPr>
        <p:spPr>
          <a:xfrm>
            <a:off x="7519386" y="3911962"/>
            <a:ext cx="2104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در این سلول کلید فشار متوسطی قرار دارد که برای مقاصد حفاظتی و قطع و وصل مشترک قرار دارد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6AD79B-D548-43D5-B00A-335E3C3DF2E6}"/>
              </a:ext>
            </a:extLst>
          </p:cNvPr>
          <p:cNvSpPr txBox="1"/>
          <p:nvPr/>
        </p:nvSpPr>
        <p:spPr>
          <a:xfrm>
            <a:off x="9880847" y="1177200"/>
            <a:ext cx="2059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تابلوی اندازه گیری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D63E2E-4218-4F87-8028-7CD88B6927FB}"/>
              </a:ext>
            </a:extLst>
          </p:cNvPr>
          <p:cNvSpPr txBox="1"/>
          <p:nvPr/>
        </p:nvSpPr>
        <p:spPr>
          <a:xfrm>
            <a:off x="10750857" y="2321004"/>
            <a:ext cx="66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7ACCBD-4197-4AE3-AA91-CDDC3B6A3955}"/>
              </a:ext>
            </a:extLst>
          </p:cNvPr>
          <p:cNvSpPr txBox="1"/>
          <p:nvPr/>
        </p:nvSpPr>
        <p:spPr>
          <a:xfrm>
            <a:off x="10679837" y="3059668"/>
            <a:ext cx="58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8DD04F-7A95-467E-A6B7-281CFAB0215B}"/>
              </a:ext>
            </a:extLst>
          </p:cNvPr>
          <p:cNvSpPr txBox="1"/>
          <p:nvPr/>
        </p:nvSpPr>
        <p:spPr>
          <a:xfrm>
            <a:off x="9743241" y="2265114"/>
            <a:ext cx="74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کنتور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2111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BBC36-5CF8-41F0-BBFE-6BB125FDE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774"/>
            <a:ext cx="12192000" cy="57624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D665D2-71BB-4958-A026-BE21EF87EEB1}"/>
              </a:ext>
            </a:extLst>
          </p:cNvPr>
          <p:cNvSpPr txBox="1"/>
          <p:nvPr/>
        </p:nvSpPr>
        <p:spPr>
          <a:xfrm>
            <a:off x="7182035" y="834500"/>
            <a:ext cx="3941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در این سمت در دست مشترک است که حداقل باید یک سلول داشته باشد که در اینجا دو سلول داریم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B4771C-10E9-4DAE-B1A0-A20E0296E421}"/>
              </a:ext>
            </a:extLst>
          </p:cNvPr>
          <p:cNvSpPr txBox="1"/>
          <p:nvPr/>
        </p:nvSpPr>
        <p:spPr>
          <a:xfrm>
            <a:off x="6494015" y="5555656"/>
            <a:ext cx="224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به سمت پست اختصاصی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3D37EC-DAD0-4569-97EC-DAF1630C2372}"/>
              </a:ext>
            </a:extLst>
          </p:cNvPr>
          <p:cNvSpPr txBox="1"/>
          <p:nvPr/>
        </p:nvSpPr>
        <p:spPr>
          <a:xfrm>
            <a:off x="9220939" y="5596514"/>
            <a:ext cx="224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به سمت پست اختصاصی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2754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EEE212-1FCB-4C70-B074-7637FFD06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557"/>
            <a:ext cx="12192000" cy="666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BC948-BDA0-44D3-A613-2DBBEF6B8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16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64EF06-9B46-481A-88EA-1A5C980B1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58"/>
            <a:ext cx="12192000" cy="6638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2A7E76-FC51-4B62-9EC7-6B5EEAC0E7D5}"/>
              </a:ext>
            </a:extLst>
          </p:cNvPr>
          <p:cNvSpPr txBox="1"/>
          <p:nvPr/>
        </p:nvSpPr>
        <p:spPr>
          <a:xfrm>
            <a:off x="213064" y="4215782"/>
            <a:ext cx="3746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نصب پی تی ها در تابلوی برق که همانگونه که مشاهده میشود بین فارهای 1 و 2 و فازهای 2 و 3 فقط بسته می شوند و نیازی نیست که بین فازهای 1 و 3 بسته شوند چون از طریق محاسبه به دست می آید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0073EA-1F23-42F8-AA8C-79398ACDC257}"/>
              </a:ext>
            </a:extLst>
          </p:cNvPr>
          <p:cNvSpPr txBox="1"/>
          <p:nvPr/>
        </p:nvSpPr>
        <p:spPr>
          <a:xfrm>
            <a:off x="8549196" y="3997171"/>
            <a:ext cx="2920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سه عدد سی تی که به صورت سری در مدار نصب می گردند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E3E7C9-F123-4C00-8B06-E8AAA17742C3}"/>
              </a:ext>
            </a:extLst>
          </p:cNvPr>
          <p:cNvSpPr txBox="1"/>
          <p:nvPr/>
        </p:nvSpPr>
        <p:spPr>
          <a:xfrm>
            <a:off x="479394" y="3524435"/>
            <a:ext cx="3036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پی تی ها به صورت موازی در مدار نصب می شوند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A06393-A03C-4D0C-AC9B-FAB3977523BD}"/>
              </a:ext>
            </a:extLst>
          </p:cNvPr>
          <p:cNvSpPr txBox="1"/>
          <p:nvPr/>
        </p:nvSpPr>
        <p:spPr>
          <a:xfrm>
            <a:off x="8629094" y="598373"/>
            <a:ext cx="321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فضای تعبیه کنتور که خروجی های سی تی و پی تی به آنجا  می روند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173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ACCDBD-267A-4DB4-8A5E-B4CEFC549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18"/>
            <a:ext cx="12192000" cy="66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25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2265E-A920-46D9-8924-770ADF514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41"/>
            <a:ext cx="12192000" cy="6668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B56D45-2023-4A3A-82DE-0EBA6623FFCC}"/>
              </a:ext>
            </a:extLst>
          </p:cNvPr>
          <p:cNvSpPr txBox="1"/>
          <p:nvPr/>
        </p:nvSpPr>
        <p:spPr>
          <a:xfrm>
            <a:off x="1597981" y="3694875"/>
            <a:ext cx="221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ورودی از پست پاساژ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8BF091-9F11-4170-994C-75BAB5103BF3}"/>
              </a:ext>
            </a:extLst>
          </p:cNvPr>
          <p:cNvSpPr txBox="1"/>
          <p:nvPr/>
        </p:nvSpPr>
        <p:spPr>
          <a:xfrm>
            <a:off x="2237173" y="1360049"/>
            <a:ext cx="116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باس بار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176F2-4CA7-4DBB-8A8B-0AAF750AA268}"/>
              </a:ext>
            </a:extLst>
          </p:cNvPr>
          <p:cNvSpPr txBox="1"/>
          <p:nvPr/>
        </p:nvSpPr>
        <p:spPr>
          <a:xfrm>
            <a:off x="4341181" y="2782668"/>
            <a:ext cx="2068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خروجی به سمت پس ااختصاصی بعدی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07CAC-DCFF-472A-81A9-E27F4BCB3655}"/>
              </a:ext>
            </a:extLst>
          </p:cNvPr>
          <p:cNvSpPr txBox="1"/>
          <p:nvPr/>
        </p:nvSpPr>
        <p:spPr>
          <a:xfrm>
            <a:off x="7667348" y="2178960"/>
            <a:ext cx="1633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>
                <a:cs typeface="B Nazanin" panose="00000400000000000000" pitchFamily="2" charset="-78"/>
              </a:rPr>
              <a:t>کلید حفاظتی جهت حفاظت از ترانسفورماتور</a:t>
            </a:r>
            <a:endParaRPr lang="en-US" sz="14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1315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64D4E-5783-4ACC-8777-B0868DC94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05"/>
            <a:ext cx="12192000" cy="6590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CCCF70-C749-474D-8A5C-4E948B46250C}"/>
              </a:ext>
            </a:extLst>
          </p:cNvPr>
          <p:cNvSpPr txBox="1"/>
          <p:nvPr/>
        </p:nvSpPr>
        <p:spPr>
          <a:xfrm>
            <a:off x="1784412" y="3322014"/>
            <a:ext cx="174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باس بار فشار ضعیف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68E2F-FF8C-4E8F-9D94-C278A79FC226}"/>
              </a:ext>
            </a:extLst>
          </p:cNvPr>
          <p:cNvSpPr txBox="1"/>
          <p:nvPr/>
        </p:nvSpPr>
        <p:spPr>
          <a:xfrm>
            <a:off x="3701989" y="6159336"/>
            <a:ext cx="270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مصرف کنندگان 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84562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D087D4-867B-4DF7-9691-43838EEA0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53"/>
            <a:ext cx="12192000" cy="669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43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8CD69F-B9FB-4BB0-AC4E-3CB1C46E2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55"/>
            <a:ext cx="12192000" cy="6710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3FE541-C6F8-4490-87E4-CBDAB9D3186D}"/>
              </a:ext>
            </a:extLst>
          </p:cNvPr>
          <p:cNvSpPr txBox="1"/>
          <p:nvPr/>
        </p:nvSpPr>
        <p:spPr>
          <a:xfrm>
            <a:off x="1242874" y="3077423"/>
            <a:ext cx="176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تابلوی فشار متوسط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29175-DA1F-41EA-B1F6-F43D5DA9FFC3}"/>
              </a:ext>
            </a:extLst>
          </p:cNvPr>
          <p:cNvSpPr txBox="1"/>
          <p:nvPr/>
        </p:nvSpPr>
        <p:spPr>
          <a:xfrm>
            <a:off x="8097914" y="2892757"/>
            <a:ext cx="176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تابلوی فشار ضعیف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BB2C06-84FE-46E8-ABAB-3A4E40DD4F7F}"/>
              </a:ext>
            </a:extLst>
          </p:cNvPr>
          <p:cNvSpPr txBox="1"/>
          <p:nvPr/>
        </p:nvSpPr>
        <p:spPr>
          <a:xfrm>
            <a:off x="6029418" y="3735850"/>
            <a:ext cx="176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ترانسفورماتور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4329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D2F73-9A05-4ADC-8D5F-343A80ECE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19"/>
            <a:ext cx="12192000" cy="670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48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7D77EB-D2EE-407A-92B9-FAA620BA5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46"/>
            <a:ext cx="12192000" cy="6572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61EFB9-AD6F-400F-AF2A-144BD127152C}"/>
              </a:ext>
            </a:extLst>
          </p:cNvPr>
          <p:cNvSpPr txBox="1"/>
          <p:nvPr/>
        </p:nvSpPr>
        <p:spPr>
          <a:xfrm>
            <a:off x="8291744" y="5667522"/>
            <a:ext cx="1526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محل کابلهای ورودی و خروجی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6426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C662B3-60F0-4B2F-8BBB-2DDD8D6BE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893"/>
            <a:ext cx="12192000" cy="66442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444C5E-F67E-41DD-9A1F-7D96D9DB00C5}"/>
              </a:ext>
            </a:extLst>
          </p:cNvPr>
          <p:cNvSpPr txBox="1"/>
          <p:nvPr/>
        </p:nvSpPr>
        <p:spPr>
          <a:xfrm>
            <a:off x="7350710" y="5560964"/>
            <a:ext cx="1420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solidFill>
                  <a:schemeClr val="bg1"/>
                </a:solidFill>
                <a:cs typeface="B Nazanin" panose="00000400000000000000" pitchFamily="2" charset="-78"/>
              </a:rPr>
              <a:t>ورودی فشار متوسط</a:t>
            </a:r>
            <a:endParaRPr lang="en-US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F94BD-6DCD-4290-AE0B-BE0D9FDE2B50}"/>
              </a:ext>
            </a:extLst>
          </p:cNvPr>
          <p:cNvSpPr txBox="1"/>
          <p:nvPr/>
        </p:nvSpPr>
        <p:spPr>
          <a:xfrm>
            <a:off x="4440314" y="5560964"/>
            <a:ext cx="1420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solidFill>
                  <a:schemeClr val="bg1"/>
                </a:solidFill>
                <a:cs typeface="B Nazanin" panose="00000400000000000000" pitchFamily="2" charset="-78"/>
              </a:rPr>
              <a:t>خروجی فشار متوسط به سمت پست بعدی</a:t>
            </a:r>
            <a:endParaRPr lang="en-US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37BBED-13A7-48A0-B45E-26CAF0938A59}"/>
              </a:ext>
            </a:extLst>
          </p:cNvPr>
          <p:cNvSpPr txBox="1"/>
          <p:nvPr/>
        </p:nvSpPr>
        <p:spPr>
          <a:xfrm>
            <a:off x="5992427" y="650705"/>
            <a:ext cx="82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solidFill>
                  <a:schemeClr val="bg1"/>
                </a:solidFill>
                <a:cs typeface="B Nazanin" panose="00000400000000000000" pitchFamily="2" charset="-78"/>
              </a:rPr>
              <a:t>باس بار</a:t>
            </a:r>
            <a:endParaRPr lang="en-US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50712-31DB-4BF4-A9DD-C2AC945EB50D}"/>
              </a:ext>
            </a:extLst>
          </p:cNvPr>
          <p:cNvSpPr txBox="1"/>
          <p:nvPr/>
        </p:nvSpPr>
        <p:spPr>
          <a:xfrm>
            <a:off x="9880847" y="1393794"/>
            <a:ext cx="1802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اینگونه پستها به دلیل چهره زشتی دارند زیبایی شهر را تخریب می کنند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80319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01BE7E-2F96-4356-9F98-48030BDD1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817"/>
            <a:ext cx="12192000" cy="666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93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CB6B1-DEDF-4189-8915-C44EB73F0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76"/>
            <a:ext cx="12192000" cy="66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545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99002-1D8F-4F5B-BD97-B13E6C79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66"/>
            <a:ext cx="12192000" cy="6681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ABE21-699A-4959-9756-8F8C793DA7F9}"/>
              </a:ext>
            </a:extLst>
          </p:cNvPr>
          <p:cNvSpPr txBox="1"/>
          <p:nvPr/>
        </p:nvSpPr>
        <p:spPr>
          <a:xfrm>
            <a:off x="6096000" y="479394"/>
            <a:ext cx="253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جهت اطلاع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86399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D4AE37-A125-4567-A786-FFE354E1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62"/>
            <a:ext cx="12192000" cy="66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419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198C7-2311-4421-AB36-71AEAC5D9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80"/>
            <a:ext cx="12192000" cy="668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81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69D2E9-08E5-485A-8374-1A534BEA2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20"/>
            <a:ext cx="12192000" cy="677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105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AFE351-F8E0-4DF4-9F1A-633DDC1FB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51"/>
            <a:ext cx="12192000" cy="663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00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F8F072-EA71-4EA7-AD2B-D67E75A90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41"/>
            <a:ext cx="12192000" cy="666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190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0581D6-CB1B-4B07-B6CB-A35114DF6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22"/>
            <a:ext cx="12192000" cy="665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831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6FE9FF-CF3C-4582-AFBF-AEDCD569C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10"/>
            <a:ext cx="12192000" cy="671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860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9E54E8-E329-4FB2-A7BB-7005CD546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174"/>
            <a:ext cx="12192000" cy="65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917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08C30-875D-49C0-83A6-F693B29AD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888"/>
            <a:ext cx="12192000" cy="671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33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3FE0F-7D32-4F48-B06E-9C4D2C9D7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323"/>
            <a:ext cx="12192000" cy="666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143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CD4EBE-3AC8-41E2-89A3-FD017945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04"/>
            <a:ext cx="12192000" cy="667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141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210A4-E974-4B28-A016-CAE0AA59B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623"/>
            <a:ext cx="12192000" cy="672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387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DC826-4FB8-4045-A64B-CDCA733F0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07"/>
            <a:ext cx="12192000" cy="669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046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202CF-0BB9-48C6-996E-C55B9F0F4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55"/>
            <a:ext cx="12192000" cy="666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850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7E0FC-5D06-4F41-B08D-42D29986F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55"/>
            <a:ext cx="12192000" cy="669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531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5A165-16FB-4CB3-AE97-49CD1B657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"/>
            <a:ext cx="12192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070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D3C66-3495-460C-B58B-218B8D6E0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04"/>
            <a:ext cx="12192000" cy="667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014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F1DD1A-8C5C-4CC9-BDBB-E6336947D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606"/>
            <a:ext cx="12192000" cy="662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134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B92E5F-230E-46DD-98CE-30747D9C9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89"/>
            <a:ext cx="12192000" cy="67266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39CA10-06AE-44E6-9CC6-E7B085335FE1}"/>
              </a:ext>
            </a:extLst>
          </p:cNvPr>
          <p:cNvSpPr txBox="1"/>
          <p:nvPr/>
        </p:nvSpPr>
        <p:spPr>
          <a:xfrm>
            <a:off x="8371643" y="239697"/>
            <a:ext cx="3258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>
                <a:cs typeface="B Nazanin" panose="00000400000000000000" pitchFamily="2" charset="-78"/>
              </a:rPr>
              <a:t>ترانسفورماتورهای خشک:</a:t>
            </a:r>
            <a:endParaRPr lang="en-US" dirty="0">
              <a:cs typeface="B Nazanin" panose="00000400000000000000" pitchFamily="2" charset="-78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CDE0D5C-20AF-4EEC-BAAC-C3E9CB95F770}"/>
              </a:ext>
            </a:extLst>
          </p:cNvPr>
          <p:cNvCxnSpPr>
            <a:cxnSpLocks/>
          </p:cNvCxnSpPr>
          <p:nvPr/>
        </p:nvCxnSpPr>
        <p:spPr>
          <a:xfrm flipV="1">
            <a:off x="2272683" y="3009531"/>
            <a:ext cx="1882067" cy="186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3E97C13-2542-4581-A548-F443D08EC902}"/>
              </a:ext>
            </a:extLst>
          </p:cNvPr>
          <p:cNvSpPr txBox="1"/>
          <p:nvPr/>
        </p:nvSpPr>
        <p:spPr>
          <a:xfrm>
            <a:off x="1038687" y="3009530"/>
            <a:ext cx="143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اتصالات بیست کیلو ولت</a:t>
            </a:r>
            <a:endParaRPr lang="en-US" dirty="0">
              <a:cs typeface="B Nazanin" panose="00000400000000000000" pitchFamily="2" charset="-78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7B5EC2-BF66-4E4C-88AF-0DCDF537E4D1}"/>
              </a:ext>
            </a:extLst>
          </p:cNvPr>
          <p:cNvCxnSpPr/>
          <p:nvPr/>
        </p:nvCxnSpPr>
        <p:spPr>
          <a:xfrm flipV="1">
            <a:off x="1997476" y="1669002"/>
            <a:ext cx="1606858" cy="230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EBE41C5-431E-4E41-8327-B1CD7A2004D0}"/>
              </a:ext>
            </a:extLst>
          </p:cNvPr>
          <p:cNvSpPr txBox="1"/>
          <p:nvPr/>
        </p:nvSpPr>
        <p:spPr>
          <a:xfrm>
            <a:off x="1269507" y="1576655"/>
            <a:ext cx="1233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کابلهای فشار ضعیف</a:t>
            </a:r>
            <a:endParaRPr lang="en-US" dirty="0">
              <a:cs typeface="B Nazanin" panose="00000400000000000000" pitchFamily="2" charset="-78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20FF69-8F65-4B72-80B4-24C41F5573BA}"/>
              </a:ext>
            </a:extLst>
          </p:cNvPr>
          <p:cNvCxnSpPr/>
          <p:nvPr/>
        </p:nvCxnSpPr>
        <p:spPr>
          <a:xfrm flipV="1">
            <a:off x="1757778" y="5188998"/>
            <a:ext cx="1562471" cy="226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7722B50-F08C-43AE-8FD7-F1085E6E1EA6}"/>
              </a:ext>
            </a:extLst>
          </p:cNvPr>
          <p:cNvSpPr txBox="1"/>
          <p:nvPr/>
        </p:nvSpPr>
        <p:spPr>
          <a:xfrm>
            <a:off x="630315" y="4819680"/>
            <a:ext cx="164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بدنه ها برقدار هستند لذا فقط شاسی به زمین وصل می شود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1F84D5-7204-4FE9-822C-0CDF177B2177}"/>
              </a:ext>
            </a:extLst>
          </p:cNvPr>
          <p:cNvSpPr txBox="1"/>
          <p:nvPr/>
        </p:nvSpPr>
        <p:spPr>
          <a:xfrm>
            <a:off x="7688062" y="5518707"/>
            <a:ext cx="3116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در سمت فشار ضعیف چون جریان بیشتر است لذا به تعداد هادی های بیشتری نیاز است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185491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E985DE-B59F-4AC5-B7DC-66D0335B5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76"/>
            <a:ext cx="12192000" cy="670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76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13599-EDBD-4909-B7B3-80918A62D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42"/>
            <a:ext cx="12192000" cy="66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438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390D9D-3D7D-453B-BBED-E09565488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071"/>
            <a:ext cx="12192000" cy="666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473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A4E0EC-7F27-4075-9550-AF24AD307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42"/>
            <a:ext cx="12192000" cy="66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005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8B303-D3CC-4DC9-834D-248B99C9E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213"/>
            <a:ext cx="12192000" cy="67075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EFFAC-DBDD-41D2-8178-C6B0C937F9F3}"/>
              </a:ext>
            </a:extLst>
          </p:cNvPr>
          <p:cNvSpPr txBox="1"/>
          <p:nvPr/>
        </p:nvSpPr>
        <p:spPr>
          <a:xfrm>
            <a:off x="1411549" y="1305017"/>
            <a:ext cx="1899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به دلیل اینکه نوشته شده است محدودیت لذا باید منفی ده درصد در طول و عرض اعمال کرد</a:t>
            </a:r>
            <a:endParaRPr lang="en-US" dirty="0">
              <a:cs typeface="B Nazanin" panose="00000400000000000000" pitchFamily="2" charset="-7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CE4A08-2D53-4297-A581-941368162520}"/>
              </a:ext>
            </a:extLst>
          </p:cNvPr>
          <p:cNvCxnSpPr/>
          <p:nvPr/>
        </p:nvCxnSpPr>
        <p:spPr>
          <a:xfrm>
            <a:off x="1482571" y="2831977"/>
            <a:ext cx="17489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A541EF51-25C4-4DEF-9718-831B762D429A}"/>
              </a:ext>
            </a:extLst>
          </p:cNvPr>
          <p:cNvSpPr/>
          <p:nvPr/>
        </p:nvSpPr>
        <p:spPr>
          <a:xfrm>
            <a:off x="5860742" y="3906175"/>
            <a:ext cx="470516" cy="48827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618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5B3A07-E5F8-4B4E-9131-61ABF6A69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52"/>
            <a:ext cx="12192000" cy="667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974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9BD64-CB3E-42A6-9B30-4741B938F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883"/>
            <a:ext cx="12192000" cy="670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282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E4F216-6B22-45A5-9781-2AAB94C60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594"/>
            <a:ext cx="12192000" cy="669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375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051690-DAA1-44CF-9EBB-BD3CDCD66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029"/>
            <a:ext cx="12192000" cy="661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82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6CC37-846D-409C-B1C4-35AE54BD0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42"/>
            <a:ext cx="12192000" cy="66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583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366E0-5DA5-4FA1-A758-75CC1BFAE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113"/>
            <a:ext cx="12192000" cy="665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185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35802-238E-482F-90F4-4B8B4C25F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035"/>
            <a:ext cx="12192000" cy="670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40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9CD8F0-BEF3-40FF-91F3-5B06BBC32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191"/>
            <a:ext cx="12192000" cy="673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090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7A86B3-D081-4424-BA04-4DB6424BB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66"/>
            <a:ext cx="12192000" cy="66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228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4149D4-EF79-40F0-920C-1B4D911B4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12"/>
            <a:ext cx="12192000" cy="665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772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1546D8-81EB-4B93-84BC-47AF14967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19"/>
            <a:ext cx="12192000" cy="6653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74DAA9-0C03-44BF-B8EF-ECAF98824FBA}"/>
              </a:ext>
            </a:extLst>
          </p:cNvPr>
          <p:cNvSpPr txBox="1"/>
          <p:nvPr/>
        </p:nvSpPr>
        <p:spPr>
          <a:xfrm>
            <a:off x="248575" y="1535837"/>
            <a:ext cx="1313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جهت استفاده در مکانهای شرجی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310641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7E4FD-E1EB-4BEF-813E-B22A87200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33"/>
            <a:ext cx="12192000" cy="669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947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2278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046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868C70-AF15-41FF-B384-E0AF257C6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32"/>
            <a:ext cx="12192000" cy="669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6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516DF5-9AFC-48E6-9F70-69BB078A4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49"/>
            <a:ext cx="12192000" cy="663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82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482</Words>
  <Application>Microsoft Office PowerPoint</Application>
  <PresentationFormat>Widescreen</PresentationFormat>
  <Paragraphs>53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dpc</dc:creator>
  <cp:lastModifiedBy>dpc</cp:lastModifiedBy>
  <cp:revision>103</cp:revision>
  <dcterms:created xsi:type="dcterms:W3CDTF">2025-04-23T13:42:24Z</dcterms:created>
  <dcterms:modified xsi:type="dcterms:W3CDTF">2025-04-25T13:13:25Z</dcterms:modified>
</cp:coreProperties>
</file>