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462" r:id="rId2"/>
    <p:sldId id="409" r:id="rId3"/>
    <p:sldId id="491" r:id="rId4"/>
    <p:sldId id="492" r:id="rId5"/>
    <p:sldId id="493" r:id="rId6"/>
    <p:sldId id="494" r:id="rId7"/>
    <p:sldId id="495" r:id="rId8"/>
    <p:sldId id="526" r:id="rId9"/>
    <p:sldId id="496" r:id="rId10"/>
    <p:sldId id="497" r:id="rId11"/>
    <p:sldId id="498" r:id="rId12"/>
    <p:sldId id="499" r:id="rId13"/>
    <p:sldId id="501" r:id="rId14"/>
    <p:sldId id="502" r:id="rId15"/>
    <p:sldId id="503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13" r:id="rId25"/>
    <p:sldId id="514" r:id="rId26"/>
    <p:sldId id="515" r:id="rId27"/>
    <p:sldId id="516" r:id="rId28"/>
    <p:sldId id="51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600"/>
    <a:srgbClr val="FFC301"/>
    <a:srgbClr val="E917C1"/>
    <a:srgbClr val="D2A000"/>
    <a:srgbClr val="BC2400"/>
    <a:srgbClr val="00AC00"/>
    <a:srgbClr val="009900"/>
    <a:srgbClr val="33CC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764" autoAdjust="0"/>
    <p:restoredTop sz="94660"/>
  </p:normalViewPr>
  <p:slideViewPr>
    <p:cSldViewPr>
      <p:cViewPr varScale="1">
        <p:scale>
          <a:sx n="77" d="100"/>
          <a:sy n="77" d="100"/>
        </p:scale>
        <p:origin x="144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07240-A411-4BBF-AE31-8BFB0DB4DFB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60129-4BDD-4309-A607-80F61B78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8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7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9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r" rtl="1" fontAlgn="base"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91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3E3FF"/>
                  </a:buClr>
                  <a:defRPr/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3E3FF"/>
                  </a:buClr>
                  <a:defRPr/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3E3FF"/>
                  </a:buClr>
                  <a:defRPr/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3E3FF"/>
                  </a:buClr>
                  <a:defRPr/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3E3FF"/>
                  </a:buClr>
                  <a:defRPr/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70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</p:grpSp>
      <p:sp>
        <p:nvSpPr>
          <p:cNvPr id="1310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10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0C27-C1E8-48F3-99F7-147D9A418EEC}" type="datetime1">
              <a:rPr lang="ar-SA">
                <a:solidFill>
                  <a:srgbClr val="FFFFFF"/>
                </a:solidFill>
              </a:rPr>
              <a:pPr>
                <a:defRPr/>
              </a:pPr>
              <a:t>26/10/1446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41E6-C4D2-4C4E-8F11-CF98537A024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7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DCA6D-92E1-4BA6-B9ED-F9DC5E02C4C3}" type="datetime1">
              <a:rPr lang="ar-SA">
                <a:solidFill>
                  <a:srgbClr val="FFFFFF"/>
                </a:solidFill>
              </a:rPr>
              <a:pPr>
                <a:defRPr/>
              </a:pPr>
              <a:t>26/10/1446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1878-6FC4-48FF-8603-C9D45D93962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2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98149-4AD6-4864-B57E-55460F97FE48}" type="datetime1">
              <a:rPr lang="ar-SA">
                <a:solidFill>
                  <a:srgbClr val="FFFFFF"/>
                </a:solidFill>
              </a:rPr>
              <a:pPr>
                <a:defRPr/>
              </a:pPr>
              <a:t>26/10/1446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C45F1-8A33-441F-B6C8-6AABA8444C9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F6AD6-5B26-474F-9B2B-9DEB753A2B98}" type="datetime1">
              <a:rPr lang="ar-SA">
                <a:solidFill>
                  <a:srgbClr val="FFFFFF"/>
                </a:solidFill>
              </a:rPr>
              <a:pPr>
                <a:defRPr/>
              </a:pPr>
              <a:t>26/10/1446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BFEAF-E138-4077-A201-C750A9C68E3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C568D-671D-4DDD-A001-57C319B0878C}" type="datetime1">
              <a:rPr lang="ar-SA">
                <a:solidFill>
                  <a:srgbClr val="FFFFFF"/>
                </a:solidFill>
              </a:rPr>
              <a:pPr>
                <a:defRPr/>
              </a:pPr>
              <a:t>26/10/1446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3B63B-52D0-4CE3-A923-B1A5E8AD2D5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6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5810F-B26E-4DAF-9CB4-F2143067DEBB}" type="datetime1">
              <a:rPr lang="ar-SA">
                <a:solidFill>
                  <a:srgbClr val="FFFFFF"/>
                </a:solidFill>
              </a:rPr>
              <a:pPr>
                <a:defRPr/>
              </a:pPr>
              <a:t>26/10/1446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B68DF-2BF2-4DBD-A82B-47F1D2B497B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CC481-F46D-4476-BB9A-02A86257E657}" type="datetime1">
              <a:rPr lang="ar-SA">
                <a:solidFill>
                  <a:srgbClr val="FFFFFF"/>
                </a:solidFill>
              </a:rPr>
              <a:pPr>
                <a:defRPr/>
              </a:pPr>
              <a:t>26/10/1446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25B75-B6B7-41A1-96EA-564717417754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8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DC12F-D9B0-4A13-9946-65B873D97C96}" type="datetime1">
              <a:rPr lang="ar-SA">
                <a:solidFill>
                  <a:srgbClr val="FFFFFF"/>
                </a:solidFill>
              </a:rPr>
              <a:pPr>
                <a:defRPr/>
              </a:pPr>
              <a:t>26/10/1446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5E715-E440-4170-BAC1-9235EDBE21E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5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56C71-73F6-4F51-A368-E06487FCB75C}" type="datetime1">
              <a:rPr lang="ar-SA">
                <a:solidFill>
                  <a:srgbClr val="FFFFFF"/>
                </a:solidFill>
              </a:rPr>
              <a:pPr>
                <a:defRPr/>
              </a:pPr>
              <a:t>26/10/1446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1E6CC-76E9-47D7-BEE9-3C97D962540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7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4AC71-6CA8-49B5-8668-2C84D0AFCB13}" type="datetime1">
              <a:rPr lang="ar-SA">
                <a:solidFill>
                  <a:srgbClr val="FFFFFF"/>
                </a:solidFill>
              </a:rPr>
              <a:pPr>
                <a:defRPr/>
              </a:pPr>
              <a:t>26/10/1446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4885-F2F2-46D8-83C7-88BB5C182B6F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7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A47F1-95A4-47EA-BD0E-96243ED8C2A2}" type="datetime1">
              <a:rPr lang="ar-SA">
                <a:solidFill>
                  <a:srgbClr val="FFFFFF"/>
                </a:solidFill>
              </a:rPr>
              <a:pPr>
                <a:defRPr/>
              </a:pPr>
              <a:t>26/10/1446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6D695-7D26-41FF-8040-14CC6D4E2F2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005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3005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</p:grpSp>
      <p:sp>
        <p:nvSpPr>
          <p:cNvPr id="13005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r" rtl="1" fontAlgn="base"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1"/>
            <a:ext cx="7848600" cy="857251"/>
            <a:chOff x="0" y="3792"/>
            <a:chExt cx="4944" cy="540"/>
          </a:xfrm>
        </p:grpSpPr>
        <p:sp>
          <p:nvSpPr>
            <p:cNvPr id="13005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3005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3E3FF"/>
                  </a:buClr>
                  <a:defRPr/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05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3E3FF"/>
                  </a:buClr>
                  <a:defRPr/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05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3E3FF"/>
                  </a:buClr>
                  <a:defRPr/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06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3E3FF"/>
                  </a:buClr>
                  <a:defRPr/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06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E3E3FF"/>
                  </a:buClr>
                  <a:defRPr/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006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70" y="6021388"/>
            <a:ext cx="5684837" cy="849312"/>
            <a:chOff x="395" y="3793"/>
            <a:chExt cx="3581" cy="535"/>
          </a:xfrm>
        </p:grpSpPr>
        <p:sp>
          <p:nvSpPr>
            <p:cNvPr id="13006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3006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3006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3006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3006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3006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20000"/>
                </a:spcBef>
                <a:spcAft>
                  <a:spcPct val="0"/>
                </a:spcAft>
                <a:buClr>
                  <a:srgbClr val="E3E3FF"/>
                </a:buClr>
                <a:defRPr/>
              </a:pPr>
              <a:endParaRPr lang="en-US" sz="3200">
                <a:solidFill>
                  <a:srgbClr val="FFFFFF"/>
                </a:solidFill>
              </a:endParaRPr>
            </a:p>
          </p:txBody>
        </p:sp>
      </p:grpSp>
      <p:sp>
        <p:nvSpPr>
          <p:cNvPr id="13007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007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spcBef>
                <a:spcPct val="0"/>
              </a:spcBef>
              <a:buClrTx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25F46BF-5203-479A-A379-F0D0A80AEFF7}" type="datetime1">
              <a:rPr lang="ar-SA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26/10/1446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007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spcBef>
                <a:spcPct val="0"/>
              </a:spcBef>
              <a:buClrTx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7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spcBef>
                <a:spcPct val="0"/>
              </a:spcBef>
              <a:buClrTx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fld id="{4643DA65-AEC7-4117-A490-59C1338D91A4}" type="slidenum">
              <a:rPr lang="ar-SA">
                <a:solidFill>
                  <a:srgbClr val="FFFFFF"/>
                </a:solidFill>
              </a:rPr>
              <a:pPr algn="r"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309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9%86%D9%88%D8%B1%D8%B3%D9%BE%D9%87%D8%B1" TargetMode="External"/><Relationship Id="rId2" Type="http://schemas.openxmlformats.org/officeDocument/2006/relationships/hyperlink" Target="https://fa.wikipedia.org/wiki/%D8%AE%D9%88%D8%B1%D8%B4%DB%8C%D8%A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a.wikipedia.org/wiki/%D9%87%D9%85%D8%B1%D9%81%D8%A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52F15525-EBBC-0311-BD92-D32FBC00C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56" y="762000"/>
            <a:ext cx="4349288" cy="44958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076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D88014-E1D2-AC67-B282-AB2A2606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E09A828-825B-C99F-0A5F-71115D94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845826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fa-IR" altLang="en-US" sz="2000" b="1" kern="0" dirty="0">
                <a:solidFill>
                  <a:srgbClr val="FF0000"/>
                </a:solidFill>
                <a:cs typeface="B Nazanin" panose="00000400000000000000" pitchFamily="2" charset="-78"/>
              </a:rPr>
              <a:t>2- افت و خیز</a:t>
            </a:r>
            <a:r>
              <a:rPr lang="fa-IR" altLang="en-US" b="1" kern="0" dirty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</a:p>
          <a:p>
            <a:pPr algn="ctr" eaLnBrk="1" hangingPunct="1">
              <a:buFontTx/>
              <a:buNone/>
            </a:pPr>
            <a:endParaRPr lang="fa-IR" altLang="en-US" b="1" kern="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Zar" panose="00000400000000000000" pitchFamily="2" charset="-78"/>
              </a:rPr>
              <a:t>برخی دگرگونی ها ناگهانی ،شدید و ناپایدارند  و به شکل ناگهانی ظاهر می شوند.که در این دگرگونی ها واژه افت و خیز استفاده</a:t>
            </a: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Zar" panose="00000400000000000000" pitchFamily="2" charset="-78"/>
              </a:rPr>
              <a:t> می شود. و منعکس کننده  </a:t>
            </a:r>
            <a:r>
              <a:rPr lang="fa-IR" altLang="en-US" sz="1800" kern="0" dirty="0">
                <a:cs typeface="B Nazanin" panose="00000400000000000000" pitchFamily="2" charset="-78"/>
              </a:rPr>
              <a:t>عوامل یکتا و تکرار نشدنی هستند. در این نوع از دگرگونی حرکت آستانه ای و ناگهانی مورد توجه است. که توسط بحرانها و در مقیاسهای زمانی متفاوت ایجاد میشود.</a:t>
            </a:r>
          </a:p>
          <a:p>
            <a:pPr eaLnBrk="1" hangingPunct="1">
              <a:buFontTx/>
              <a:buNone/>
            </a:pPr>
            <a:endParaRPr lang="fa-IR" altLang="en-US" sz="1800" kern="0" dirty="0">
              <a:cs typeface="B Nazanin" panose="00000400000000000000" pitchFamily="2" charset="-78"/>
            </a:endParaRPr>
          </a:p>
          <a:p>
            <a:pPr algn="ctr" eaLnBrk="1" hangingPunct="1">
              <a:buFontTx/>
              <a:buNone/>
            </a:pPr>
            <a:r>
              <a:rPr lang="fa-IR" altLang="en-US" sz="1800" kern="0" dirty="0">
                <a:cs typeface="B Nazanin" panose="00000400000000000000" pitchFamily="2" charset="-78"/>
              </a:rPr>
              <a:t> </a:t>
            </a:r>
            <a:r>
              <a:rPr lang="fa-IR" altLang="en-US" sz="1800" b="1" kern="0" dirty="0">
                <a:solidFill>
                  <a:srgbClr val="FF0000"/>
                </a:solidFill>
                <a:highlight>
                  <a:srgbClr val="00F600"/>
                </a:highlight>
                <a:cs typeface="B Nazanin" panose="00000400000000000000" pitchFamily="2" charset="-78"/>
              </a:rPr>
              <a:t>عامل ایجاد این دگرگونیها </a:t>
            </a:r>
            <a:r>
              <a:rPr lang="fa-IR" altLang="en-US" sz="1800" kern="0" dirty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Nazanin" panose="00000400000000000000" pitchFamily="2" charset="-78"/>
              </a:rPr>
              <a:t>شدت یافتن برخی از عوامل بحران زا به وسیله فرایندهای حاکم می باشد. در این مفهوم آستانه تحول شکل می گیرد.</a:t>
            </a: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Nazanin" panose="00000400000000000000" pitchFamily="2" charset="-78"/>
              </a:rPr>
              <a:t>آستانه میتواند منشا داخلی (فعالیت آتش فشانها ) یا خارجی (گذر زمین از غبارهای بین سیاره ای یا برخورد ستاره های دنباله دار ) داشته باشد.</a:t>
            </a:r>
          </a:p>
          <a:p>
            <a:pPr eaLnBrk="1" hangingPunct="1">
              <a:buFontTx/>
              <a:buNone/>
            </a:pPr>
            <a:endParaRPr lang="fa-IR" altLang="en-US" sz="1800" kern="0" dirty="0">
              <a:cs typeface="B Nazanin" panose="00000400000000000000" pitchFamily="2" charset="-78"/>
            </a:endParaRPr>
          </a:p>
          <a:p>
            <a:pPr eaLnBrk="1" hangingPunct="1">
              <a:buFontTx/>
              <a:buNone/>
            </a:pPr>
            <a:endParaRPr lang="fa-IR" altLang="en-US" sz="1800" kern="0" dirty="0">
              <a:cs typeface="B Nazanin" panose="00000400000000000000" pitchFamily="2" charset="-78"/>
            </a:endParaRPr>
          </a:p>
          <a:p>
            <a:pPr algn="ctr" eaLnBrk="1" hangingPunct="1">
              <a:buFontTx/>
              <a:buNone/>
            </a:pPr>
            <a:endParaRPr lang="fa-IR" altLang="en-US" b="1" kern="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586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06B205-7BD0-2B7F-4F69-ED92FE124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F44BBAA-ADE3-9AED-4514-F3480DC75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5774"/>
            <a:ext cx="8763000" cy="495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fa-IR" altLang="en-US" sz="2400" b="1" kern="0" dirty="0">
                <a:solidFill>
                  <a:srgbClr val="FF0000"/>
                </a:solidFill>
                <a:cs typeface="B Nazanin" panose="00000400000000000000" pitchFamily="2" charset="-78"/>
              </a:rPr>
              <a:t>3- روند</a:t>
            </a:r>
          </a:p>
          <a:p>
            <a:pPr algn="ctr" eaLnBrk="1" hangingPunct="1">
              <a:buFontTx/>
              <a:buNone/>
            </a:pPr>
            <a:endParaRPr lang="fa-IR" altLang="en-US" b="1" kern="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Nazanin" panose="00000400000000000000" pitchFamily="2" charset="-78"/>
              </a:rPr>
              <a:t>تغییرات آرام ،یکنواخت و دراز مدت در میانگین مقادیر را گویند. این نوع دگرگونی در سیستم اقلیم وابسته به طول دوره</a:t>
            </a:r>
          </a:p>
          <a:p>
            <a:pPr eaLnBrk="1" hangingPunct="1">
              <a:buFontTx/>
              <a:buNone/>
            </a:pPr>
            <a:endParaRPr lang="fa-IR" altLang="en-US" sz="1800" kern="0" dirty="0">
              <a:cs typeface="B Nazanin" panose="00000400000000000000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Nazanin" panose="00000400000000000000" pitchFamily="2" charset="-78"/>
              </a:rPr>
              <a:t> آماری است. و کشف روند در دوره آماری بلند مدت نهفته است.</a:t>
            </a:r>
          </a:p>
          <a:p>
            <a:pPr eaLnBrk="1" hangingPunct="1">
              <a:buFontTx/>
              <a:buNone/>
            </a:pPr>
            <a:endParaRPr lang="fa-IR" altLang="en-US" sz="1800" kern="0" dirty="0">
              <a:cs typeface="B Nazanin" panose="00000400000000000000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Nazanin" panose="00000400000000000000" pitchFamily="2" charset="-78"/>
              </a:rPr>
              <a:t>این شواهد بر اساس هر نوع روندی (افزایش،کاهش،پایدار )در سیستم اقلیمی بر اساس وضعیت به وجود آورنده آن تشریح می</a:t>
            </a:r>
          </a:p>
          <a:p>
            <a:pPr eaLnBrk="1" hangingPunct="1">
              <a:buFontTx/>
              <a:buNone/>
            </a:pPr>
            <a:endParaRPr lang="fa-IR" altLang="en-US" sz="1800" kern="0" dirty="0">
              <a:cs typeface="B Nazanin" panose="00000400000000000000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Nazanin" panose="00000400000000000000" pitchFamily="2" charset="-78"/>
              </a:rPr>
              <a:t> شود. در این مقیاس گستره ه های زمانی کوتاهتر (سالانه تا صد سال)که در طی آن مناطق کم وسعت به تعادلی یکنواخت</a:t>
            </a:r>
          </a:p>
          <a:p>
            <a:pPr eaLnBrk="1" hangingPunct="1">
              <a:buFontTx/>
              <a:buNone/>
            </a:pPr>
            <a:endParaRPr lang="fa-IR" altLang="en-US" sz="1800" kern="0" dirty="0">
              <a:cs typeface="B Nazanin" panose="00000400000000000000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Nazanin" panose="00000400000000000000" pitchFamily="2" charset="-78"/>
              </a:rPr>
              <a:t> می رسند مورد توجه است.</a:t>
            </a:r>
          </a:p>
          <a:p>
            <a:pPr eaLnBrk="1" hangingPunct="1">
              <a:buFontTx/>
              <a:buNone/>
            </a:pPr>
            <a:endParaRPr lang="fa-IR" altLang="en-US" sz="1800" kern="0" dirty="0">
              <a:cs typeface="B Nazanin" panose="00000400000000000000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Nazanin" panose="00000400000000000000" pitchFamily="2" charset="-78"/>
              </a:rPr>
              <a:t>داده های حاصل از آن در پیش بینی اقلیم آینده نقش دارد و روشهای مطالعه بر پایه مدلها و شبیه سازی ها استوار است.</a:t>
            </a:r>
          </a:p>
          <a:p>
            <a:pPr eaLnBrk="1" hangingPunct="1">
              <a:buFontTx/>
              <a:buNone/>
            </a:pPr>
            <a:endParaRPr lang="fa-IR" altLang="en-US" sz="1800" kern="0" dirty="0">
              <a:cs typeface="B Nazanin" panose="00000400000000000000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Nazanin" panose="00000400000000000000" pitchFamily="2" charset="-78"/>
              </a:rPr>
              <a:t>توجه به مقیاس زمانی روند دو طیف مرتبط بهم را در بر میگیرد و این دو طیف به چگونگی آگاهی ما از داده های اقلیم مربوط</a:t>
            </a:r>
          </a:p>
          <a:p>
            <a:pPr eaLnBrk="1" hangingPunct="1">
              <a:buFontTx/>
              <a:buNone/>
            </a:pPr>
            <a:endParaRPr lang="fa-IR" altLang="en-US" sz="1800" kern="0" dirty="0">
              <a:cs typeface="B Nazanin" panose="00000400000000000000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Nazanin" panose="00000400000000000000" pitchFamily="2" charset="-78"/>
              </a:rPr>
              <a:t> است و شامل دیرینه اقلیم و مشاهدات مستقیم است.</a:t>
            </a:r>
          </a:p>
          <a:p>
            <a:pPr algn="ctr" eaLnBrk="1" hangingPunct="1">
              <a:buFontTx/>
              <a:buNone/>
            </a:pPr>
            <a:endParaRPr lang="fa-IR" altLang="en-US" b="1" kern="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972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AB637F-AE60-CECC-903D-14548DF2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6125DA-B40E-0500-29EE-3868285E3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5774"/>
            <a:ext cx="8693426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Tx/>
              <a:buNone/>
            </a:pPr>
            <a:endParaRPr lang="fa-IR" altLang="en-US" sz="2000" kern="0" dirty="0">
              <a:cs typeface="B Nazanin" panose="00000400000000000000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en-US" sz="2000" kern="0" dirty="0">
                <a:solidFill>
                  <a:srgbClr val="FF0000"/>
                </a:solidFill>
                <a:highlight>
                  <a:srgbClr val="FFFF00"/>
                </a:highlight>
                <a:cs typeface="B Nazanin" panose="00000400000000000000" pitchFamily="2" charset="-78"/>
              </a:rPr>
              <a:t>1-شواهد دیرینه اقلیم :</a:t>
            </a:r>
          </a:p>
          <a:p>
            <a:pPr eaLnBrk="1" hangingPunct="1">
              <a:buFontTx/>
              <a:buNone/>
            </a:pPr>
            <a:endParaRPr lang="fa-IR" altLang="en-US" sz="2000" kern="0" dirty="0">
              <a:solidFill>
                <a:srgbClr val="FF0000"/>
              </a:solidFill>
              <a:highlight>
                <a:srgbClr val="FFFF00"/>
              </a:highlight>
              <a:cs typeface="B Nazanin" panose="00000400000000000000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en-US" sz="2000" kern="0" dirty="0">
                <a:cs typeface="B Nazanin" panose="00000400000000000000" pitchFamily="2" charset="-78"/>
              </a:rPr>
              <a:t>این شواهد بر محیط طبیعی نقش بسته اند. و مطالعه آن به منطور دستیابی به توالی زمان رویدادهای اقلیمی و تعیین سن مطلق و نسبی رویدادها است.</a:t>
            </a:r>
          </a:p>
          <a:p>
            <a:pPr eaLnBrk="1" hangingPunct="1">
              <a:buFontTx/>
              <a:buNone/>
            </a:pPr>
            <a:r>
              <a:rPr lang="fa-IR" altLang="en-US" sz="2000" kern="0" dirty="0">
                <a:cs typeface="B Nazanin" panose="00000400000000000000" pitchFamily="2" charset="-78"/>
              </a:rPr>
              <a:t>هدف از این مطالعه:</a:t>
            </a:r>
          </a:p>
          <a:p>
            <a:pPr eaLnBrk="1" hangingPunct="1">
              <a:buFontTx/>
              <a:buNone/>
            </a:pPr>
            <a:r>
              <a:rPr lang="fa-IR" altLang="en-US" sz="2000" kern="0" dirty="0">
                <a:cs typeface="B Nazanin" panose="00000400000000000000" pitchFamily="2" charset="-78"/>
              </a:rPr>
              <a:t>دستیابی به توالی زمان رویدادهای اقلیمی با تعیین سن مطلق و نسبی رویدادها </a:t>
            </a:r>
          </a:p>
          <a:p>
            <a:pPr eaLnBrk="1" hangingPunct="1">
              <a:buFontTx/>
              <a:buNone/>
            </a:pPr>
            <a:r>
              <a:rPr lang="fa-IR" altLang="en-US" sz="2000" kern="0" dirty="0">
                <a:cs typeface="B Nazanin" panose="00000400000000000000" pitchFamily="2" charset="-78"/>
              </a:rPr>
              <a:t>مقیاس زمانی برای تفسیر دگرگونیها بسیار وسیع و تحت عنوان </a:t>
            </a:r>
            <a:r>
              <a:rPr lang="fa-IR" altLang="en-US" sz="2000" b="1" kern="0" dirty="0">
                <a:solidFill>
                  <a:srgbClr val="FF0000"/>
                </a:solidFill>
                <a:cs typeface="B Nazanin" panose="00000400000000000000" pitchFamily="2" charset="-78"/>
              </a:rPr>
              <a:t>مقیاس زمین شناسی </a:t>
            </a:r>
            <a:r>
              <a:rPr lang="fa-IR" altLang="en-US" sz="2000" kern="0" dirty="0">
                <a:cs typeface="B Nazanin" panose="00000400000000000000" pitchFamily="2" charset="-78"/>
              </a:rPr>
              <a:t>موسوم است. و زمان</a:t>
            </a:r>
          </a:p>
          <a:p>
            <a:pPr eaLnBrk="1" hangingPunct="1">
              <a:buFontTx/>
              <a:buNone/>
            </a:pPr>
            <a:r>
              <a:rPr lang="fa-IR" altLang="en-US" sz="2000" kern="0" dirty="0">
                <a:cs typeface="B Nazanin" panose="00000400000000000000" pitchFamily="2" charset="-78"/>
              </a:rPr>
              <a:t> با بازه زمانی  میلیونها سال سنجیده میشود.رخدادهایی همچون انقراض فسیلها یا گیاهان ،ظهور جانوران و</a:t>
            </a:r>
          </a:p>
          <a:p>
            <a:pPr eaLnBrk="1" hangingPunct="1">
              <a:buFontTx/>
              <a:buNone/>
            </a:pPr>
            <a:r>
              <a:rPr lang="fa-IR" altLang="en-US" sz="2000" kern="0" dirty="0">
                <a:cs typeface="B Nazanin" panose="00000400000000000000" pitchFamily="2" charset="-78"/>
              </a:rPr>
              <a:t> حوادث کوهزایی و تغییر در  شرایط اقلیمی بهانه ای برای تفکیک واحدهای زمانی در زمین شناسی بوده است.</a:t>
            </a:r>
          </a:p>
          <a:p>
            <a:pPr eaLnBrk="1" hangingPunct="1">
              <a:buFontTx/>
              <a:buNone/>
            </a:pPr>
            <a:endParaRPr lang="fa-IR" altLang="en-US" sz="2000" kern="0" dirty="0">
              <a:cs typeface="B Nazanin" panose="00000400000000000000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en-US" sz="2000" kern="0" dirty="0">
                <a:solidFill>
                  <a:srgbClr val="FF0000"/>
                </a:solidFill>
                <a:highlight>
                  <a:srgbClr val="FFFF00"/>
                </a:highlight>
                <a:cs typeface="B Nazanin" panose="00000400000000000000" pitchFamily="2" charset="-78"/>
              </a:rPr>
              <a:t>2-</a:t>
            </a:r>
            <a:r>
              <a:rPr lang="fa-IR" altLang="en-US" sz="2000" kern="0" dirty="0">
                <a:highlight>
                  <a:srgbClr val="FFFF00"/>
                </a:highlight>
                <a:cs typeface="B Nazanin" panose="00000400000000000000" pitchFamily="2" charset="-78"/>
              </a:rPr>
              <a:t> </a:t>
            </a:r>
            <a:r>
              <a:rPr lang="fa-IR" altLang="en-US" sz="2000" kern="0" dirty="0">
                <a:solidFill>
                  <a:srgbClr val="FF0000"/>
                </a:solidFill>
                <a:highlight>
                  <a:srgbClr val="FFFF00"/>
                </a:highlight>
                <a:cs typeface="B Nazanin" panose="00000400000000000000" pitchFamily="2" charset="-78"/>
              </a:rPr>
              <a:t>سنجش مستقیم پارامترهای اقلیمی</a:t>
            </a:r>
          </a:p>
          <a:p>
            <a:pPr eaLnBrk="1" hangingPunct="1">
              <a:buFontTx/>
              <a:buNone/>
            </a:pPr>
            <a:r>
              <a:rPr lang="fa-IR" altLang="en-US" sz="2000" kern="0" dirty="0">
                <a:cs typeface="B Nazanin" panose="00000400000000000000" pitchFamily="2" charset="-78"/>
              </a:rPr>
              <a:t>بررسی هر نوع روندی (افزایش،کاهش،پایدار) در سیستم اقلیم  بر اساس وضعیت به وجود آورنده</a:t>
            </a:r>
          </a:p>
          <a:p>
            <a:pPr eaLnBrk="1" hangingPunct="1">
              <a:buFontTx/>
              <a:buNone/>
            </a:pPr>
            <a:r>
              <a:rPr lang="fa-IR" altLang="en-US" sz="2000" kern="0" dirty="0">
                <a:cs typeface="B Nazanin" panose="00000400000000000000" pitchFamily="2" charset="-78"/>
              </a:rPr>
              <a:t>گستره زمانی کوتاهتر(سالانه تا صد ساله)</a:t>
            </a:r>
          </a:p>
          <a:p>
            <a:pPr eaLnBrk="1" hangingPunct="1">
              <a:buFontTx/>
              <a:buNone/>
            </a:pPr>
            <a:r>
              <a:rPr lang="fa-IR" altLang="en-US" sz="2000" kern="0" dirty="0">
                <a:cs typeface="B Nazanin" panose="00000400000000000000" pitchFamily="2" charset="-78"/>
              </a:rPr>
              <a:t>مهمترین روشهای مطالعه در این گروه : بر اساس مدلها و شبیه سازی با هدف پیش بینی اقلیم آینده</a:t>
            </a:r>
          </a:p>
        </p:txBody>
      </p:sp>
    </p:spTree>
    <p:extLst>
      <p:ext uri="{BB962C8B-B14F-4D97-AF65-F5344CB8AC3E}">
        <p14:creationId xmlns:p14="http://schemas.microsoft.com/office/powerpoint/2010/main" val="13241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C9712E-5E62-4CB0-3485-64DEA7BA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4552F61-89FB-6F11-B910-6039AFDB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b="1" kern="0" dirty="0">
                <a:cs typeface="B Zar" pitchFamily="2" charset="-78"/>
              </a:rPr>
              <a:t>مکانیزم های حاکم بر تحولات اقلیمی: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b="1" kern="0" dirty="0">
              <a:cs typeface="B Zar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kern="0" dirty="0">
                <a:solidFill>
                  <a:srgbClr val="FF0000"/>
                </a:solidFill>
                <a:highlight>
                  <a:srgbClr val="FFFF00"/>
                </a:highlight>
                <a:cs typeface="B Zar" pitchFamily="2" charset="-78"/>
              </a:rPr>
              <a:t>1- نظام سلسله مراتبی: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kern="0" dirty="0">
                <a:cs typeface="B Zar" pitchFamily="2" charset="-78"/>
              </a:rPr>
              <a:t>به این صورت که زمینه یا حالت  پایه اقلیم میتواند پاسخ اقلیم به عوامل تغییرزا را متاثر سازد و مقیاس های زمانی-مکانی بزرگتر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kern="0" dirty="0">
                <a:cs typeface="B Zar" pitchFamily="2" charset="-78"/>
              </a:rPr>
              <a:t> پایه فرایندهای مقیاس کوچکتر واقع میشود.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kern="0" dirty="0">
                <a:cs typeface="B Zar" pitchFamily="2" charset="-78"/>
              </a:rPr>
              <a:t>توضیح ص 37 کتاب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kern="0" dirty="0">
              <a:cs typeface="B Zar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kern="0" dirty="0">
                <a:solidFill>
                  <a:srgbClr val="FF0000"/>
                </a:solidFill>
                <a:highlight>
                  <a:srgbClr val="FFFF00"/>
                </a:highlight>
                <a:cs typeface="B Zar" pitchFamily="2" charset="-78"/>
              </a:rPr>
              <a:t>2- بازخورد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kern="0" dirty="0">
                <a:cs typeface="B Zar" pitchFamily="2" charset="-78"/>
              </a:rPr>
              <a:t>بازخورد به </a:t>
            </a:r>
            <a:r>
              <a:rPr lang="fa-IR" altLang="en-US" sz="1800" b="1" kern="0" dirty="0">
                <a:solidFill>
                  <a:srgbClr val="FF0000"/>
                </a:solidFill>
                <a:cs typeface="B Zar" pitchFamily="2" charset="-78"/>
              </a:rPr>
              <a:t>اصل واکنش </a:t>
            </a:r>
            <a:r>
              <a:rPr lang="fa-IR" altLang="en-US" sz="1800" kern="0" dirty="0">
                <a:cs typeface="B Zar" pitchFamily="2" charset="-78"/>
              </a:rPr>
              <a:t>نیز معروف است. و واکنشهایی را تشریح میکند که بر سرعت،جهت یا مراحل دگرگونی و پاسخهای سیستم تاثیر دارند.(بدون ایجاد تغییر در پدیده)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kern="0" dirty="0">
              <a:cs typeface="B Zar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kern="0" dirty="0">
                <a:solidFill>
                  <a:srgbClr val="FF0000"/>
                </a:solidFill>
                <a:highlight>
                  <a:srgbClr val="00FF00"/>
                </a:highlight>
                <a:cs typeface="B Zar" pitchFamily="2" charset="-78"/>
              </a:rPr>
              <a:t>باز خورد مثبت </a:t>
            </a:r>
            <a:r>
              <a:rPr lang="fa-IR" altLang="en-US" sz="1800" kern="0" dirty="0">
                <a:solidFill>
                  <a:srgbClr val="FF0000"/>
                </a:solidFill>
                <a:highlight>
                  <a:srgbClr val="00FF00"/>
                </a:highlight>
                <a:cs typeface="B Zar" pitchFamily="2" charset="-78"/>
                <a:sym typeface="Wingdings" panose="05000000000000000000" pitchFamily="2" charset="2"/>
              </a:rPr>
              <a:t>(خودافزون</a:t>
            </a:r>
            <a:r>
              <a:rPr lang="fa-IR" altLang="en-US" sz="1800" kern="0" dirty="0">
                <a:highlight>
                  <a:srgbClr val="FFFF00"/>
                </a:highlight>
                <a:cs typeface="B Zar" pitchFamily="2" charset="-78"/>
                <a:sym typeface="Wingdings" panose="05000000000000000000" pitchFamily="2" charset="2"/>
              </a:rPr>
              <a:t>)</a:t>
            </a:r>
            <a:endParaRPr lang="fa-IR" altLang="en-US" sz="1800" kern="0" dirty="0">
              <a:highlight>
                <a:srgbClr val="FFFF00"/>
              </a:highlight>
              <a:cs typeface="B Zar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kern="0" dirty="0">
                <a:cs typeface="B Zar" pitchFamily="2" charset="-78"/>
              </a:rPr>
              <a:t>واکنشی از سیستم اقلیمی که دگرگونی را سرعت و وسعت می بخشد و نظم سیستم را برهم می زند.مثل:مکانیزم اثرات متقابل خشکی،اقیانوس ،توده های یخی،ابرها،جوامع حیاتی در ارتباط با تغییر دما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kern="0" dirty="0">
              <a:cs typeface="B Zar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kern="0" dirty="0">
                <a:solidFill>
                  <a:srgbClr val="FF0000"/>
                </a:solidFill>
                <a:highlight>
                  <a:srgbClr val="00F600"/>
                </a:highlight>
                <a:cs typeface="B Zar" pitchFamily="2" charset="-78"/>
              </a:rPr>
              <a:t>بازخورد مثبت تخریب لایه ازن: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kern="0" dirty="0">
              <a:cs typeface="B Zar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kern="0" dirty="0">
                <a:cs typeface="B Zar" pitchFamily="2" charset="-78"/>
              </a:rPr>
              <a:t>افزایش اشعه ماورابنفش باعث نابودی پلانکتونها،گرمایش زمین،ذوب یخها در نواحی توندراو پرمافروست را بهمراه دارد.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kern="0" dirty="0">
                <a:cs typeface="B Zar" pitchFamily="2" charset="-78"/>
              </a:rPr>
              <a:t>ذوب یخهای نواحی یخچالی باعث فعال شدن باکتریهای درون خاک و گسیل دی اکسید کربن به جو و افزایش گازهای گلخانه ای میشود. از طرفی با نابودی پلانکتونها .میزان دی اکسید کربن زیاد و بار دیگر پدیده گلخانه ای افزایش می یابد.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b="1" kern="0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144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D645E1-19FB-D313-CFF4-22460C0B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6E7BF21-1C22-928B-4566-501F4A9D5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61060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a-IR" altLang="en-US" sz="1800" b="1" kern="0" dirty="0">
                <a:solidFill>
                  <a:srgbClr val="FF0000"/>
                </a:solidFill>
                <a:highlight>
                  <a:srgbClr val="00FF00"/>
                </a:highlight>
                <a:cs typeface="B Zar" pitchFamily="2" charset="-78"/>
              </a:rPr>
              <a:t>مکانیزم های حاکم بر تحولات اقلیمی</a:t>
            </a:r>
            <a:r>
              <a:rPr lang="fa-IR" altLang="en-US" sz="1800" kern="0" dirty="0">
                <a:cs typeface="B Zar" pitchFamily="2" charset="-78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kern="0" dirty="0">
              <a:cs typeface="B Zar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b="1" kern="0" dirty="0">
                <a:solidFill>
                  <a:srgbClr val="FF0000"/>
                </a:solidFill>
                <a:highlight>
                  <a:srgbClr val="00F600"/>
                </a:highlight>
                <a:cs typeface="B Zar" pitchFamily="2" charset="-78"/>
              </a:rPr>
              <a:t>بازخورد منفی (خود تنظیم</a:t>
            </a:r>
            <a:r>
              <a:rPr lang="fa-IR" altLang="en-US" sz="1800" kern="0" dirty="0">
                <a:highlight>
                  <a:srgbClr val="00F600"/>
                </a:highlight>
                <a:cs typeface="B Zar" pitchFamily="2" charset="-78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kern="0" dirty="0">
                <a:cs typeface="B Zar" pitchFamily="2" charset="-78"/>
              </a:rPr>
              <a:t>واکنشی از سیستم اقلیم که سرعت و وسعت دگرگونی را کاهش میدهد.(برخلاف بازخورد مثبت)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kern="0" dirty="0">
                <a:cs typeface="B Zar" pitchFamily="2" charset="-78"/>
              </a:rPr>
              <a:t>افزایش گرمای زمین باعث ازدیاد تابش مادون قرمز شده و تعادل ورود و خروج انرژی و پایداری شرایط معمولی میشود که نمونه ای از بازخورد منفی است.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kern="0" dirty="0">
              <a:cs typeface="B Zar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kern="0" dirty="0">
              <a:cs typeface="B Zar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kern="0" dirty="0">
                <a:solidFill>
                  <a:srgbClr val="FF0000"/>
                </a:solidFill>
                <a:highlight>
                  <a:srgbClr val="FFFF00"/>
                </a:highlight>
                <a:cs typeface="B Zar" pitchFamily="2" charset="-78"/>
              </a:rPr>
              <a:t>3 -تعادل و حساسیت اقلیم</a:t>
            </a:r>
            <a:r>
              <a:rPr lang="fa-IR" altLang="en-US" sz="1800" kern="0" dirty="0">
                <a:cs typeface="B Zar" pitchFamily="2" charset="-78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kern="0" dirty="0">
                <a:cs typeface="B Zar" pitchFamily="2" charset="-78"/>
              </a:rPr>
              <a:t>میزان حساسیت اقلیمی به عواملی همچون بخار آب،آلبدوی یخ، لپس ریت،ابرناکی در ساختمان قائم جو بستگی دارد.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b="1" kern="0" dirty="0">
              <a:cs typeface="B Zar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b="1" kern="0" dirty="0">
              <a:cs typeface="B Zar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sz="1600" b="1" dirty="0">
                <a:solidFill>
                  <a:srgbClr val="FF0000"/>
                </a:solidFill>
                <a:highlight>
                  <a:srgbClr val="FFFF00"/>
                </a:highlight>
                <a:cs typeface="B Zar" panose="00000400000000000000" pitchFamily="2" charset="-78"/>
              </a:rPr>
              <a:t>آ</a:t>
            </a:r>
            <a:r>
              <a:rPr lang="ar-SA" sz="1600" b="1" dirty="0">
                <a:solidFill>
                  <a:srgbClr val="FF0000"/>
                </a:solidFill>
                <a:highlight>
                  <a:srgbClr val="FFFF00"/>
                </a:highlight>
                <a:cs typeface="B Zar" panose="00000400000000000000" pitchFamily="2" charset="-78"/>
              </a:rPr>
              <a:t>هنگ کاهش یا لپس ریت </a:t>
            </a:r>
            <a:r>
              <a:rPr lang="ar-SA" sz="1600" dirty="0">
                <a:cs typeface="B Zar" panose="00000400000000000000" pitchFamily="2" charset="-78"/>
              </a:rPr>
              <a:t>(: </a:t>
            </a:r>
            <a:r>
              <a:rPr lang="en-US" sz="1600" dirty="0">
                <a:cs typeface="B Zar" panose="00000400000000000000" pitchFamily="2" charset="-78"/>
              </a:rPr>
              <a:t>Lapse rate) </a:t>
            </a:r>
            <a:r>
              <a:rPr lang="ar-SA" sz="1600" dirty="0">
                <a:cs typeface="B Zar" panose="00000400000000000000" pitchFamily="2" charset="-78"/>
              </a:rPr>
              <a:t>به نرخ کاهش دمای اتمسفری زمین.</a:t>
            </a:r>
            <a:endParaRPr lang="fa-IR" sz="1600" dirty="0">
              <a:cs typeface="B Zar" panose="00000400000000000000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ar-SA" sz="1600" dirty="0">
                <a:cs typeface="B Zar" panose="00000400000000000000" pitchFamily="2" charset="-78"/>
              </a:rPr>
              <a:t> این اصطلاح بیشتر در علوم جوی به‌کار می‌رود. تفاوت در آهنگ کاهش محیطی در جو زمین اثر مهمی در هواشناسی و به‌ویژه در تروپوسفر دارد. آهنگ کاهش به منظور تعیین میزان صعود هوا جهت تراکم و تبدیل بخار به ابر مورد استفاده قرار می‌گیرد </a:t>
            </a:r>
            <a:endParaRPr lang="fa-IR" altLang="en-US" sz="1600" b="1" kern="0" dirty="0">
              <a:cs typeface="B Zar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b="1" kern="0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5784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71121-4AA8-3FDE-8BD9-288013FF6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1DD3D-21E7-D06B-858C-B0B8295C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3511E6CC-76E9-47D7-BEE9-3C97D9625407}" type="slidenum">
              <a:rPr lang="ar-SA" smtClean="0"/>
              <a:pPr/>
              <a:t>15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A6631E4-0FCA-3B7C-177E-6457CFCCF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8534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a-IR" altLang="en-US" sz="1800" b="1" kern="0" dirty="0">
                <a:solidFill>
                  <a:srgbClr val="FF0000"/>
                </a:solidFill>
                <a:highlight>
                  <a:srgbClr val="00F600"/>
                </a:highlight>
                <a:cs typeface="B Zar" pitchFamily="2" charset="-78"/>
              </a:rPr>
              <a:t>مکانیزم های حاکم بر تحولات اقلیمی</a:t>
            </a:r>
            <a:r>
              <a:rPr lang="fa-IR" altLang="en-US" sz="1800" b="1" kern="0" dirty="0">
                <a:cs typeface="B Zar" pitchFamily="2" charset="-78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kern="0" dirty="0">
              <a:cs typeface="B Zar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b="1" kern="0" dirty="0">
                <a:solidFill>
                  <a:srgbClr val="FF0000"/>
                </a:solidFill>
                <a:highlight>
                  <a:srgbClr val="FFFF00"/>
                </a:highlight>
                <a:cs typeface="B Zar" pitchFamily="2" charset="-78"/>
              </a:rPr>
              <a:t>4- زمان تاخیر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b="1" kern="0" dirty="0">
              <a:cs typeface="B Zar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b="1" kern="0" dirty="0">
                <a:cs typeface="B Zar" pitchFamily="2" charset="-78"/>
              </a:rPr>
              <a:t>از </a:t>
            </a:r>
            <a:r>
              <a:rPr lang="fa-IR" altLang="en-US" sz="1800" kern="0" dirty="0">
                <a:cs typeface="B Zar" pitchFamily="2" charset="-78"/>
              </a:rPr>
              <a:t>واژهایی چون زمان تعادل یابی ،زمان واکنش ،زمان پاسخ نیز استفاده میشود.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kern="0" dirty="0">
                <a:cs typeface="B Zar" pitchFamily="2" charset="-78"/>
              </a:rPr>
              <a:t>زمان پاسخ به تغییرات حاصل از نیروهای بیرونی در بازه مکانی-زمانی بزرگ رخ می دهد و در صورت عدم تغییر مولفه های بیرونی ،اقلیم به عنوان یک سیستم با مولفه ها و زمان پاسخ متفاوت و واکنش غیر خطی مدام در شرایط عدم تعادل خواهد بود و در نتیجه اقلیم به شکل مداوم تغییر پذیر است.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kern="0" dirty="0">
              <a:cs typeface="B Zar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a-IR" altLang="en-US" sz="1800" kern="0" dirty="0">
                <a:cs typeface="B Zar" pitchFamily="2" charset="-78"/>
              </a:rPr>
              <a:t>مثال: </a:t>
            </a:r>
            <a:r>
              <a:rPr lang="fa-IR" altLang="en-US" sz="1800" kern="0" dirty="0">
                <a:solidFill>
                  <a:srgbClr val="FF0000"/>
                </a:solidFill>
                <a:highlight>
                  <a:srgbClr val="FFFF00"/>
                </a:highlight>
                <a:cs typeface="B Zar" pitchFamily="2" charset="-78"/>
              </a:rPr>
              <a:t>رویداد انسو </a:t>
            </a:r>
            <a:r>
              <a:rPr lang="fa-IR" altLang="en-US" sz="1800" kern="0" dirty="0">
                <a:cs typeface="B Zar" pitchFamily="2" charset="-78"/>
              </a:rPr>
              <a:t>به عنوان حاصل بر هم کنش جو-اقیانوس آرام میتوان نام برد.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kern="0" dirty="0">
              <a:cs typeface="B Zar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kern="0" dirty="0">
              <a:cs typeface="B Zar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kern="0" dirty="0">
              <a:cs typeface="B Zar" pitchFamily="2" charset="-7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fa-IR" altLang="en-US" sz="1800" kern="0" dirty="0">
              <a:cs typeface="B Z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EBEC9-787B-8C89-B064-A73CFDCB7271}"/>
              </a:ext>
            </a:extLst>
          </p:cNvPr>
          <p:cNvSpPr txBox="1"/>
          <p:nvPr/>
        </p:nvSpPr>
        <p:spPr>
          <a:xfrm>
            <a:off x="381000" y="3435626"/>
            <a:ext cx="8305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fa-IR" b="1" dirty="0">
                <a:solidFill>
                  <a:srgbClr val="FF0000"/>
                </a:solidFill>
                <a:highlight>
                  <a:srgbClr val="FFFF00"/>
                </a:highlight>
                <a:cs typeface="B Zar" panose="00000400000000000000" pitchFamily="2" charset="-78"/>
              </a:rPr>
              <a:t>پدیده جهانی انسو</a:t>
            </a:r>
            <a:endParaRPr lang="ar-SA" dirty="0">
              <a:solidFill>
                <a:srgbClr val="FF0000"/>
              </a:solidFill>
              <a:highlight>
                <a:srgbClr val="FFFF00"/>
              </a:highlight>
              <a:cs typeface="B Zar" panose="00000400000000000000" pitchFamily="2" charset="-78"/>
            </a:endParaRPr>
          </a:p>
          <a:p>
            <a:pPr algn="r" rtl="1"/>
            <a:r>
              <a:rPr lang="ar-SA" dirty="0">
                <a:cs typeface="B Zar" panose="00000400000000000000" pitchFamily="2" charset="-78"/>
              </a:rPr>
              <a:t>پدیده انسو با دوفاز گرم (ال نینو) و سرد (لانینا) باعث سرد و گرم شدن آب سطح دریاها در اقیانوس آرام می شود و آثار اقلیمی جهانی دارد.</a:t>
            </a:r>
            <a:endParaRPr lang="fa-IR" dirty="0">
              <a:cs typeface="B Zar" panose="00000400000000000000" pitchFamily="2" charset="-78"/>
            </a:endParaRP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ال نینو–نوسان جنوبی (به انگلیسی: El Niño–Southern Oscillation ) که به اختصار اِنسو (ENSO) نامیده می‌شود، یک پدیده اقلیمی جهانی است که از تغییرات بادها و دمای سطح دریا در مناطق اقیانوس آرام پدید می‌آید. این تغییرات اگرچه دارای یک الگوی نامنظم هستند، اما چرخه‌هایی شبیه به هم دارند.</a:t>
            </a:r>
          </a:p>
          <a:p>
            <a:pPr algn="r" rtl="1"/>
            <a:endParaRPr lang="ar-SA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4455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9380A6-5A52-E69D-5118-3671279E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3C64966-7A91-F8CD-EC15-FDC4A85B3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411817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buFontTx/>
              <a:buNone/>
            </a:pPr>
            <a:r>
              <a:rPr lang="fa-IR" altLang="en-US" sz="1800" b="1" kern="0" dirty="0">
                <a:solidFill>
                  <a:srgbClr val="FF0000"/>
                </a:solidFill>
                <a:cs typeface="B Zar" pitchFamily="2" charset="-78"/>
              </a:rPr>
              <a:t>دگرگونی های خود به خود:</a:t>
            </a:r>
            <a:r>
              <a:rPr lang="en-US" altLang="en-US" sz="1800" b="1" kern="0" dirty="0">
                <a:solidFill>
                  <a:srgbClr val="FF0000"/>
                </a:solidFill>
                <a:cs typeface="B Zar" pitchFamily="2" charset="-78"/>
              </a:rPr>
              <a:t> </a:t>
            </a:r>
            <a:r>
              <a:rPr lang="en-US" altLang="en-US" sz="1800" b="1" kern="0" dirty="0" err="1">
                <a:solidFill>
                  <a:srgbClr val="FF0000"/>
                </a:solidFill>
                <a:cs typeface="B Zar" pitchFamily="2" charset="-78"/>
              </a:rPr>
              <a:t>Autovariation</a:t>
            </a:r>
            <a:r>
              <a:rPr lang="en-US" altLang="en-US" sz="1800" b="1" kern="0" dirty="0">
                <a:solidFill>
                  <a:srgbClr val="FF0000"/>
                </a:solidFill>
                <a:cs typeface="B Zar" pitchFamily="2" charset="-78"/>
              </a:rPr>
              <a:t>)</a:t>
            </a:r>
            <a:r>
              <a:rPr lang="fa-IR" altLang="en-US" sz="1800" b="1" kern="0" dirty="0">
                <a:solidFill>
                  <a:srgbClr val="FF0000"/>
                </a:solidFill>
                <a:cs typeface="B Zar" pitchFamily="2" charset="-78"/>
              </a:rPr>
              <a:t>):</a:t>
            </a:r>
          </a:p>
          <a:p>
            <a:pPr algn="just" eaLnBrk="1" hangingPunct="1">
              <a:buFontTx/>
              <a:buNone/>
            </a:pPr>
            <a:endParaRPr lang="fa-IR" altLang="en-US" sz="1800" b="1" kern="0" dirty="0">
              <a:cs typeface="B Zar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Zar" pitchFamily="2" charset="-78"/>
              </a:rPr>
              <a:t>دگرگونی هایی هستند که توجیه انها مشخص نبوده و علت آن ناشناخته است. این گونه رفتارها ی سیستم اقلیم در سیکلهای فعالیت کلفها و شاره های خورشیدی ،نوسانات میلانکویچ قابل رویت است.</a:t>
            </a:r>
          </a:p>
          <a:p>
            <a:pPr eaLnBrk="1" hangingPunct="1">
              <a:buFontTx/>
              <a:buNone/>
            </a:pPr>
            <a:endParaRPr lang="fa-IR" altLang="en-US" sz="1800" kern="0" dirty="0">
              <a:cs typeface="B Zar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en-US" sz="1800" kern="0" dirty="0">
                <a:solidFill>
                  <a:srgbClr val="FF0000"/>
                </a:solidFill>
                <a:highlight>
                  <a:srgbClr val="FFFF00"/>
                </a:highlight>
                <a:cs typeface="B Zar" pitchFamily="2" charset="-78"/>
              </a:rPr>
              <a:t>کلف:</a:t>
            </a:r>
          </a:p>
          <a:p>
            <a:pPr eaLnBrk="1" hangingPunct="1">
              <a:buFontTx/>
              <a:buNone/>
            </a:pPr>
            <a:r>
              <a:rPr lang="fa-IR" sz="1400" dirty="0">
                <a:cs typeface="B Zar" panose="00000400000000000000" pitchFamily="2" charset="-78"/>
              </a:rPr>
              <a:t>ب</a:t>
            </a:r>
            <a:r>
              <a:rPr lang="ar-SA" sz="1600" dirty="0">
                <a:cs typeface="B Zar" panose="00000400000000000000" pitchFamily="2" charset="-78"/>
              </a:rPr>
              <a:t>ر روی سطح </a:t>
            </a:r>
            <a:r>
              <a:rPr lang="ar-SA" sz="1600" dirty="0">
                <a:cs typeface="B Zar" panose="00000400000000000000" pitchFamily="2" charset="-78"/>
                <a:hlinkClick r:id="rId2" tooltip="خورشید"/>
              </a:rPr>
              <a:t>خورشید</a:t>
            </a:r>
            <a:r>
              <a:rPr lang="ar-SA" sz="1600" dirty="0">
                <a:cs typeface="B Zar" panose="00000400000000000000" pitchFamily="2" charset="-78"/>
              </a:rPr>
              <a:t> (</a:t>
            </a:r>
            <a:r>
              <a:rPr lang="ar-SA" sz="1600" dirty="0">
                <a:cs typeface="B Zar" panose="00000400000000000000" pitchFamily="2" charset="-78"/>
                <a:hlinkClick r:id="rId3" tooltip="نورسپهر"/>
              </a:rPr>
              <a:t>نورسپهر</a:t>
            </a:r>
            <a:r>
              <a:rPr lang="ar-SA" sz="1600" dirty="0">
                <a:cs typeface="B Zar" panose="00000400000000000000" pitchFamily="2" charset="-78"/>
              </a:rPr>
              <a:t>/فوتوسفر) است که به‌صورت لکه‌هایی تاریک‌تر از نواحی اطراف آنها به‌وسیله فعالیت‌های شدید </a:t>
            </a:r>
            <a:r>
              <a:rPr lang="fa-IR" sz="1600" dirty="0">
                <a:cs typeface="B Zar" panose="00000400000000000000" pitchFamily="2" charset="-78"/>
              </a:rPr>
              <a:t>مغناطیستی </a:t>
            </a:r>
            <a:r>
              <a:rPr lang="ar-SA" sz="1600" dirty="0">
                <a:cs typeface="B Zar" panose="00000400000000000000" pitchFamily="2" charset="-78"/>
              </a:rPr>
              <a:t>که مانع از </a:t>
            </a:r>
            <a:r>
              <a:rPr lang="ar-SA" sz="1600" dirty="0">
                <a:cs typeface="B Zar" panose="00000400000000000000" pitchFamily="2" charset="-78"/>
                <a:hlinkClick r:id="rId4" tooltip="همرفت"/>
              </a:rPr>
              <a:t>انتقال گرما</a:t>
            </a:r>
            <a:r>
              <a:rPr lang="ar-SA" sz="1600" dirty="0">
                <a:cs typeface="B Zar" panose="00000400000000000000" pitchFamily="2" charset="-78"/>
              </a:rPr>
              <a:t> می‌شود به وجود می‌آید. این لکه‌ها به علت کاهش درجه حرارت سطح خورشید در آن ناحیه‌ها به وجود می‌آیند.</a:t>
            </a:r>
            <a:endParaRPr lang="fa-IR" altLang="en-US" sz="1600" kern="0" dirty="0">
              <a:cs typeface="B Zar" pitchFamily="2" charset="-78"/>
            </a:endParaRPr>
          </a:p>
          <a:p>
            <a:pPr eaLnBrk="1" hangingPunct="1">
              <a:buFontTx/>
              <a:buNone/>
            </a:pPr>
            <a:endParaRPr lang="fa-IR" altLang="en-US" sz="1600" kern="0" dirty="0">
              <a:cs typeface="B Zar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Zar" pitchFamily="2" charset="-78"/>
              </a:rPr>
              <a:t>نکته : 1- مناطق از نظر اقلیمی مستقل نیستند و الگوهای اقلیمی غالب در یک منطقه ،منطقه دیگر را نیز تحت تاثیر خود قرار میدهد.</a:t>
            </a: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Zar" pitchFamily="2" charset="-78"/>
              </a:rPr>
              <a:t>2- ارتباط بین وضعیت جوی در یک ماه در عرضهای بالا با وضعیت جوی حاکم در عرضهای پایین وجود دارد و اتمسفر به عنوان یک سیستم واحد عمل میکند. به طوری که تغییر گردش هوا در یک ناحیه از نیمکره شمالی به قسمتهای دیگر در جهت بالادست و پایین دست آن ناحیه اثر میگذارد.</a:t>
            </a:r>
          </a:p>
          <a:p>
            <a:pPr eaLnBrk="1" hangingPunct="1">
              <a:buFontTx/>
              <a:buNone/>
            </a:pPr>
            <a:endParaRPr lang="fa-IR" altLang="en-US" sz="1800" kern="0" dirty="0">
              <a:cs typeface="B Zar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Zar" pitchFamily="2" charset="-78"/>
              </a:rPr>
              <a:t>در این بخش مختصری از الگوهای تاثیر گذار  پیوند از دور در نیمکره شمالی و جنوبی را بررسی خواهیم کرد.</a:t>
            </a:r>
          </a:p>
        </p:txBody>
      </p:sp>
    </p:spTree>
    <p:extLst>
      <p:ext uri="{BB962C8B-B14F-4D97-AF65-F5344CB8AC3E}">
        <p14:creationId xmlns:p14="http://schemas.microsoft.com/office/powerpoint/2010/main" val="1840347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7D3AB2-B75E-A139-A74A-A1334FA7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CA18A6D-C93F-3C98-3D32-1EAF4C5FD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"/>
            <a:ext cx="822960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buFontTx/>
              <a:buNone/>
            </a:pPr>
            <a:endParaRPr lang="fa-IR" altLang="en-US" sz="1800" kern="0" dirty="0">
              <a:cs typeface="B Zar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B84DD-A7C9-6447-F4CF-3574AA384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95"/>
            <a:ext cx="9144000" cy="44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95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28665D-4512-9E63-6C27-74745EBC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CA883-05DE-5CFD-2033-58950E77A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036365" cy="61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02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78628B-3BCF-D818-EE08-01C9BC84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7F70A-3421-5BC2-EF14-1E7771AEA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82258"/>
            <a:ext cx="7810500" cy="3829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55888C-8616-0494-D4A7-B20497166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3810000"/>
            <a:ext cx="7810500" cy="10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6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33400" y="228600"/>
            <a:ext cx="8229600" cy="2362200"/>
          </a:xfrm>
        </p:spPr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تغییر اقلیم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19100" y="2438400"/>
            <a:ext cx="8458200" cy="2453642"/>
          </a:xfrm>
        </p:spPr>
        <p:txBody>
          <a:bodyPr/>
          <a:lstStyle/>
          <a:p>
            <a:r>
              <a:rPr lang="fa-IR" b="1" dirty="0">
                <a:cs typeface="B Nazanin" panose="00000400000000000000" pitchFamily="2" charset="-78"/>
              </a:rPr>
              <a:t>منابع :</a:t>
            </a:r>
          </a:p>
          <a:p>
            <a:r>
              <a:rPr lang="fa-IR" b="1" dirty="0">
                <a:solidFill>
                  <a:srgbClr val="E917C1"/>
                </a:solidFill>
                <a:cs typeface="B Nazanin" panose="00000400000000000000" pitchFamily="2" charset="-78"/>
              </a:rPr>
              <a:t>تغییر اقلیم : مولف : دکتر حسین عساکره </a:t>
            </a:r>
          </a:p>
          <a:p>
            <a:r>
              <a:rPr lang="fa-IR" b="1" dirty="0">
                <a:cs typeface="B Nazanin" panose="00000400000000000000" pitchFamily="2" charset="-78"/>
              </a:rPr>
              <a:t>تغییر اقلیم :مولف</a:t>
            </a:r>
            <a:r>
              <a:rPr lang="en-US" b="1" dirty="0">
                <a:cs typeface="B Nazanin" panose="00000400000000000000" pitchFamily="2" charset="-78"/>
              </a:rPr>
              <a:t>: </a:t>
            </a:r>
            <a:r>
              <a:rPr lang="fa-IR" b="1" dirty="0">
                <a:cs typeface="B Nazanin" panose="00000400000000000000" pitchFamily="2" charset="-78"/>
              </a:rPr>
              <a:t> ربکا هانتر   ترجمه :ترانه طاهری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241E6-C4D2-4C4E-8F11-CF98537A024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 flipH="1" flipV="1">
            <a:off x="1295400" y="3428999"/>
            <a:ext cx="1066800" cy="4571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01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013A20-7366-F5C4-D09E-5BC216C6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6D23A-F2E3-6D0F-8E08-EFADC012A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64274"/>
            <a:ext cx="6858000" cy="2043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0182B8-B212-6509-2168-93B57E6A1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96274"/>
            <a:ext cx="6858001" cy="4064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231501-E3C1-DB64-1A22-FCDC7810B1A2}"/>
              </a:ext>
            </a:extLst>
          </p:cNvPr>
          <p:cNvSpPr txBox="1"/>
          <p:nvPr/>
        </p:nvSpPr>
        <p:spPr>
          <a:xfrm>
            <a:off x="2362200" y="63362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NAO: North Atlantic </a:t>
            </a:r>
            <a:r>
              <a:rPr lang="en-US" dirty="0" err="1"/>
              <a:t>Osillation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49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5FAEC5-319B-224F-BBD1-5DAFFDB7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55AA8-08AB-A73C-E483-562F5A1A8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" y="1240183"/>
            <a:ext cx="7785100" cy="2463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FACAE7-C616-5EE2-EE9F-893E44A99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5" y="3713922"/>
            <a:ext cx="7753235" cy="195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54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C28965-F512-4107-2445-C1A3A78F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A61D6-23E7-4DDF-62EA-42C7B399C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08" y="0"/>
            <a:ext cx="4181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81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A5B868-5425-4C96-7171-C8E9B800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4D082-DB28-5D64-E420-384601E90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04800"/>
            <a:ext cx="8610600" cy="337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63EA2A-9A4D-54D8-A81C-A83458BD9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683000"/>
            <a:ext cx="8610600" cy="276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73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C9DE64-EA41-F642-CE18-505051AD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A1189-6701-7691-A0EF-4CCC2BD74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8890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36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74806-B09E-9140-B3F5-7817DC87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0BCA9-D902-40BC-5AC2-46CC5AAD3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"/>
            <a:ext cx="7011601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28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F1318-59E3-12DE-A669-B6C669F8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6406D-4DE7-A5C8-8345-ED0DA20BB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7935"/>
            <a:ext cx="7747000" cy="275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67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69C0F8-1202-2F0F-1AE3-62C99467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5FB29-4E53-F41D-3B57-20D981BD8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3130"/>
            <a:ext cx="4925463" cy="658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1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34D958-8812-86DA-8F8D-729040E0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7891D-0799-288D-30BD-028F99D79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91" y="381000"/>
            <a:ext cx="683181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5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960A77-D936-1725-9431-C438675F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66BD51-6387-C189-C5BE-94775EAFC139}"/>
              </a:ext>
            </a:extLst>
          </p:cNvPr>
          <p:cNvSpPr txBox="1"/>
          <p:nvPr/>
        </p:nvSpPr>
        <p:spPr>
          <a:xfrm>
            <a:off x="342900" y="304800"/>
            <a:ext cx="84582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2000" dirty="0">
                <a:solidFill>
                  <a:srgbClr val="FF0000"/>
                </a:solidFill>
                <a:cs typeface="B Zar" panose="00000400000000000000" pitchFamily="2" charset="-78"/>
              </a:rPr>
              <a:t>مقایسه اجزائ اقلیم در دو نیمکره شمالی و جنوبی </a:t>
            </a:r>
            <a:r>
              <a:rPr lang="fa-IR" dirty="0">
                <a:cs typeface="B Zar" panose="00000400000000000000" pitchFamily="2" charset="-78"/>
              </a:rPr>
              <a:t>: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  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highlight>
                  <a:srgbClr val="FFFF00"/>
                </a:highlight>
                <a:cs typeface="B Zar" panose="00000400000000000000" pitchFamily="2" charset="-78"/>
              </a:rPr>
              <a:t>1-توزیع خشکیها و پهنه های آبی</a:t>
            </a:r>
            <a:r>
              <a:rPr lang="fa-IR" dirty="0">
                <a:highlight>
                  <a:srgbClr val="FFFF00"/>
                </a:highlight>
                <a:cs typeface="B Zar" panose="00000400000000000000" pitchFamily="2" charset="-78"/>
              </a:rPr>
              <a:t>: 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حدود 71 درصد از سطح زمین آب و 29 درصد توسط خشکی ها در بر گرفته شده است. 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خشکی ها و پهنه های آن در نیمکره شمالی توزیع نسبتا برابری دارند . وسعت خشکی ها و دریاها در دو نیمکره نسبت به هم متفاوت است و توزیع آنها در عرضهای جغرافیایی همسان،ناهمگون است.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در نیمکره شمالی بین عرضهای 45-70 درجه ،خشکی ها بیش از پهنه های آبی هستند. و در نیمکره جنوبی اقیانوسها وسیع ترند.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بین ایستگاههای هم عرض در دو نیمکره تفاوتهای اقلیمی دیده میشود.مثال: جزیره هلگوند در دریای شمال و جزیره بوی وت در اقیانوس اطلس جنوبی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نتیجه :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1- اختلاف توزیع دریا و خشکی و توپوگرافی در دو نیمکره خصوصا در جنوب به معنای تفاوت در میانگین ناحیه ای است.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ناهمگونی ارتفاع سطح خشکیها نسبت به دریا که وسعت ارتفاع و موقعیت خشکیها و میدانهای وزش سینوپتیک را متاثر می سازد.</a:t>
            </a:r>
            <a:r>
              <a:rPr lang="ar-SA" dirty="0"/>
              <a:t> </a:t>
            </a:r>
            <a:endParaRPr lang="fa-IR" dirty="0"/>
          </a:p>
          <a:p>
            <a:pPr algn="r" rtl="1"/>
            <a:r>
              <a:rPr lang="ar-SA" b="1" dirty="0">
                <a:solidFill>
                  <a:srgbClr val="FF0000"/>
                </a:solidFill>
                <a:highlight>
                  <a:srgbClr val="FFFF00"/>
                </a:highlight>
                <a:cs typeface="B Zar" panose="00000400000000000000" pitchFamily="2" charset="-78"/>
              </a:rPr>
              <a:t>سینوپتیک</a:t>
            </a:r>
            <a:r>
              <a:rPr lang="ar-SA" b="1" dirty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ar-SA" dirty="0">
                <a:cs typeface="B Zar" panose="00000400000000000000" pitchFamily="2" charset="-78"/>
              </a:rPr>
              <a:t>واژه ای یونانی است که به معنی همدید، هم نظر و هم نوا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7F28D-E4F5-9AB0-041F-561A7116A021}"/>
              </a:ext>
            </a:extLst>
          </p:cNvPr>
          <p:cNvSpPr txBox="1"/>
          <p:nvPr/>
        </p:nvSpPr>
        <p:spPr>
          <a:xfrm>
            <a:off x="218661" y="5602069"/>
            <a:ext cx="883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dirty="0">
                <a:cs typeface="B Zar" panose="00000400000000000000" pitchFamily="2" charset="-78"/>
              </a:rPr>
              <a:t>همچنین یک مقیاس خاص از حرکت اتمسفر با طیف معمولی در ابعاد صدها کیلومتر، از جمله پدیده هایی مانند سیکلون ها و سیکلون های گرمسیری را گویند.</a:t>
            </a: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228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98030-5093-D64D-8650-5137815E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7FD76-8F1A-D0B5-4FE7-F50F29684AD6}"/>
              </a:ext>
            </a:extLst>
          </p:cNvPr>
          <p:cNvSpPr txBox="1"/>
          <p:nvPr/>
        </p:nvSpPr>
        <p:spPr>
          <a:xfrm>
            <a:off x="228600" y="609600"/>
            <a:ext cx="86868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2000" dirty="0">
                <a:solidFill>
                  <a:srgbClr val="FF0000"/>
                </a:solidFill>
                <a:cs typeface="B Zar" panose="00000400000000000000" pitchFamily="2" charset="-78"/>
              </a:rPr>
              <a:t>مقایسه اجزائ اقلیم در دو نیمکره شمالی و جنوبی </a:t>
            </a:r>
            <a:r>
              <a:rPr lang="fa-IR" dirty="0">
                <a:cs typeface="B Zar" panose="00000400000000000000" pitchFamily="2" charset="-78"/>
              </a:rPr>
              <a:t>: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عمق اقیانوسها  از نظر جابجایی(  ماده و انرژی) قاره ها را تحت تاثیر قرار میدهد .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وجود تنگه ها و کانالها در نیمکره شمالی انتقال ماده و انرژی را متفاوت از نیمکره جنوبی می کند.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مشخصات جغرافیایی حوضه های اقیانوسی تاثیر بر روی جریانات اقیانوسی دارد.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اقیانوسها عامل اساسی پوشیدگی ابر در اسمان (ابرناکی) هستند . بیشترین ابرناکی در نیمکره جنوبی است. در عرضهای 40 تا 60 درجه این میزان حدود 85 درصد است.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مقدار ابرناکی در نیمکره شمالی بارزتر و به سمت قطب شدیدتر است . در نیمکره شمالی حداقل ابرناکی در عرض 30 درجه است.</a:t>
            </a:r>
          </a:p>
        </p:txBody>
      </p:sp>
    </p:spTree>
    <p:extLst>
      <p:ext uri="{BB962C8B-B14F-4D97-AF65-F5344CB8AC3E}">
        <p14:creationId xmlns:p14="http://schemas.microsoft.com/office/powerpoint/2010/main" val="272124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7E762C-F3AE-C688-7554-A636E504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23643-BAC0-2963-1647-483D13A1E33B}"/>
              </a:ext>
            </a:extLst>
          </p:cNvPr>
          <p:cNvSpPr txBox="1"/>
          <p:nvPr/>
        </p:nvSpPr>
        <p:spPr>
          <a:xfrm>
            <a:off x="228600" y="304800"/>
            <a:ext cx="84582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2000" dirty="0">
                <a:solidFill>
                  <a:srgbClr val="FF0000"/>
                </a:solidFill>
                <a:highlight>
                  <a:srgbClr val="FFFF00"/>
                </a:highlight>
                <a:cs typeface="B Zar" panose="00000400000000000000" pitchFamily="2" charset="-78"/>
              </a:rPr>
              <a:t>مقایسه اجزائ اقلیم در دو نیمکره شمالی و جنوبی </a:t>
            </a:r>
            <a:r>
              <a:rPr lang="fa-IR" dirty="0">
                <a:highlight>
                  <a:srgbClr val="FFFF00"/>
                </a:highlight>
                <a:cs typeface="B Zar" panose="00000400000000000000" pitchFamily="2" charset="-78"/>
              </a:rPr>
              <a:t>:</a:t>
            </a:r>
          </a:p>
          <a:p>
            <a:pPr algn="r" rtl="1"/>
            <a:r>
              <a:rPr lang="fa-IR" dirty="0">
                <a:solidFill>
                  <a:srgbClr val="FF0000"/>
                </a:solidFill>
                <a:highlight>
                  <a:srgbClr val="FFFF00"/>
                </a:highlight>
                <a:cs typeface="B Zar" panose="00000400000000000000" pitchFamily="2" charset="-78"/>
              </a:rPr>
              <a:t>2- پوشش یخی </a:t>
            </a:r>
            <a:r>
              <a:rPr lang="fa-IR" dirty="0">
                <a:highlight>
                  <a:srgbClr val="FFFF00"/>
                </a:highlight>
                <a:cs typeface="B Zar" panose="00000400000000000000" pitchFamily="2" charset="-78"/>
              </a:rPr>
              <a:t>: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تحرک پهنه های یخی در نیمکره جنوبی بالا بوده و در نیمکره جنوبی به طور متوسط 14 میلیون کیلومتر مربع را پوشانده اند. وسعت انها در ماه مارس 4 میلیون کیلومتر مربع تا 20 میلیون کیلومتر مربع در ماه سپتامبر در تغییر است.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در نیمکره شمالی یخهای اقیانوس منجمد شمالی از 7 میلیون مترمکعب در سپتامبر تا 12 میلیون کیلومتر مربع در مارس و آوریل در تغییر هستند که باعث اختلاف بیلان حرارتی میشود.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پوشش برفی و یخی در اقیانوس منجمد شمالی در فصل زمستان -35 درجه 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پوشش یخی قطب جنوب -70 درجه سرمایش زمستانه ایجاد میکند.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نتیجه: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استوای حرارتی آبها در بخش شمالی استوای جغرافیایی است.و در دو طرف استوای حرارتی نیمرخ دمای سطح آب و ضریب تغییرات متقارن نبوده  که نشان دهنده میزان اختلاف در حوضه های اقیانوسی است. 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تفاوت برف مرز دائمی در دو نیمکره متفاوت است این ارتفاع در نیمکره شمالی بسیار بالاتر از نیمکره جنوبی است.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491249-1EB9-2B2A-3DE4-537CCD5BEAE9}"/>
              </a:ext>
            </a:extLst>
          </p:cNvPr>
          <p:cNvSpPr txBox="1"/>
          <p:nvPr/>
        </p:nvSpPr>
        <p:spPr>
          <a:xfrm>
            <a:off x="995569" y="4861649"/>
            <a:ext cx="7152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1600" dirty="0">
                <a:solidFill>
                  <a:srgbClr val="FF0000"/>
                </a:solidFill>
                <a:cs typeface="B Zar" panose="00000400000000000000" pitchFamily="2" charset="-78"/>
              </a:rPr>
              <a:t>برف</a:t>
            </a:r>
            <a:r>
              <a:rPr lang="fa-IR" sz="1600" b="1" dirty="0">
                <a:solidFill>
                  <a:srgbClr val="FF0000"/>
                </a:solidFill>
                <a:cs typeface="B Zar" panose="00000400000000000000" pitchFamily="2" charset="-78"/>
              </a:rPr>
              <a:t>‌مر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ز</a:t>
            </a:r>
            <a:r>
              <a:rPr lang="fa-IR" dirty="0">
                <a:cs typeface="B Zar" panose="00000400000000000000" pitchFamily="2" charset="-78"/>
              </a:rPr>
              <a:t> به خطی گفته می‌شود که در بالای آن، </a:t>
            </a:r>
            <a:r>
              <a:rPr lang="fa-IR" b="1" dirty="0">
                <a:cs typeface="B Zar" panose="00000400000000000000" pitchFamily="2" charset="-78"/>
              </a:rPr>
              <a:t>برف</a:t>
            </a:r>
            <a:r>
              <a:rPr lang="fa-IR" dirty="0">
                <a:cs typeface="B Zar" panose="00000400000000000000" pitchFamily="2" charset="-78"/>
              </a:rPr>
              <a:t> در تمام طول سال ذوب نشده و باقی می‌ماند.</a:t>
            </a: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301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5E0E83-37C6-7938-8143-87E20925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98C0F-EDB5-6D75-0149-9986C632E00A}"/>
              </a:ext>
            </a:extLst>
          </p:cNvPr>
          <p:cNvSpPr txBox="1"/>
          <p:nvPr/>
        </p:nvSpPr>
        <p:spPr>
          <a:xfrm>
            <a:off x="228600" y="563416"/>
            <a:ext cx="8458200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2000" dirty="0">
                <a:solidFill>
                  <a:srgbClr val="FF0000"/>
                </a:solidFill>
                <a:cs typeface="B Zar" panose="00000400000000000000" pitchFamily="2" charset="-78"/>
              </a:rPr>
              <a:t>مقایسه اجزائ اقلیم در دو نیمکره شمالی و جنوبی </a:t>
            </a:r>
            <a:r>
              <a:rPr lang="fa-IR" dirty="0">
                <a:cs typeface="B Zar" panose="00000400000000000000" pitchFamily="2" charset="-78"/>
              </a:rPr>
              <a:t>:</a:t>
            </a:r>
          </a:p>
          <a:p>
            <a:pPr algn="r" rtl="1"/>
            <a:r>
              <a:rPr lang="fa-IR" dirty="0">
                <a:solidFill>
                  <a:srgbClr val="FF0000"/>
                </a:solidFill>
                <a:highlight>
                  <a:srgbClr val="FFFF00"/>
                </a:highlight>
                <a:cs typeface="B Zar" panose="00000400000000000000" pitchFamily="2" charset="-78"/>
              </a:rPr>
              <a:t>3- ترکیبات جوی: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  <a:cs typeface="B Zar" panose="00000400000000000000" pitchFamily="2" charset="-78"/>
            </a:endParaRPr>
          </a:p>
          <a:p>
            <a:pPr algn="r" rtl="1"/>
            <a:endParaRPr lang="fa-IR" dirty="0">
              <a:solidFill>
                <a:srgbClr val="FF0000"/>
              </a:solidFill>
              <a:highlight>
                <a:srgbClr val="FFFF00"/>
              </a:highlight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جمعیت انسانی </a:t>
            </a:r>
            <a:r>
              <a:rPr lang="fa-IR" dirty="0">
                <a:cs typeface="B Zar" panose="00000400000000000000" pitchFamily="2" charset="-78"/>
              </a:rPr>
              <a:t>با گسیل آلاینده ها اثر گلخانه ای جو را افزایش داده است. که باعث افزایش بیشتر جذب دی اکسید کربن جوی و کاهش میزان دی اکسید کربن اقیانوسی شده است و باعث باقی ماندن این گاز در اقیانوسها می شود.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بررسی توزیع زمانی- مکانی آلاینده ها نشان میدهد روند افزایش گاز دی اکسیدکربن در صد سال اخیر یکنواخت بوده و با وجود تفاوت در مقادیر روند مشابهی را در دو نیمکره داشته است.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موجودات زنده : </a:t>
            </a:r>
            <a:r>
              <a:rPr lang="fa-IR" dirty="0">
                <a:cs typeface="B Zar" panose="00000400000000000000" pitchFamily="2" charset="-78"/>
              </a:rPr>
              <a:t>تمرکز در ساحل شرقی افریقا و امریکای جنوبی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بیانگر تمرکز تولید جرم زنده در نیمکره جنوبی و میزان تولید اولیه فیتوپلانکتونهای کلروفیل دار (موثر در جذب و گسیل گاز دی اکسید کربن)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میزان غلظت فیتوپلانکنونها بین عرضهای 30-40 درجه شمالی و جنوبی و عرضهای 60 درجه دو نیمکره دیده میشود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وجود جنگلها</a:t>
            </a:r>
          </a:p>
          <a:p>
            <a:pPr algn="r" rtl="1"/>
            <a:r>
              <a:rPr lang="fa-IR" dirty="0">
                <a:solidFill>
                  <a:schemeClr val="tx1">
                    <a:lumMod val="95000"/>
                  </a:schemeClr>
                </a:solidFill>
                <a:cs typeface="B Zar" panose="00000400000000000000" pitchFamily="2" charset="-78"/>
              </a:rPr>
              <a:t>تنطیم کننده میزان دی اکسید کربن</a:t>
            </a:r>
          </a:p>
          <a:p>
            <a:pPr algn="r" rtl="1"/>
            <a:endParaRPr lang="fa-IR" dirty="0">
              <a:solidFill>
                <a:schemeClr val="tx1">
                  <a:lumMod val="95000"/>
                </a:schemeClr>
              </a:solidFill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قدمت خشکیها:</a:t>
            </a:r>
          </a:p>
          <a:p>
            <a:pPr algn="r" rtl="1"/>
            <a:r>
              <a:rPr lang="fa-IR" dirty="0">
                <a:solidFill>
                  <a:schemeClr val="tx1">
                    <a:lumMod val="95000"/>
                  </a:schemeClr>
                </a:solidFill>
                <a:cs typeface="B Zar" panose="00000400000000000000" pitchFamily="2" charset="-78"/>
              </a:rPr>
              <a:t>خشکیها در نیمکره شمالی قدیمیتر و پایدارتر و پوشیده از خاکهای بسیار هوازده و غیر حاصلخیز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endParaRPr lang="fa-IR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660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67F225-F6CB-FEAD-31C6-0A8EF269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BD0B2-6EA1-271E-7A4B-993B085E203A}"/>
              </a:ext>
            </a:extLst>
          </p:cNvPr>
          <p:cNvSpPr txBox="1"/>
          <p:nvPr/>
        </p:nvSpPr>
        <p:spPr>
          <a:xfrm>
            <a:off x="228600" y="304800"/>
            <a:ext cx="845820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2000" dirty="0">
                <a:solidFill>
                  <a:srgbClr val="FF0000"/>
                </a:solidFill>
                <a:cs typeface="B Zar" panose="00000400000000000000" pitchFamily="2" charset="-78"/>
              </a:rPr>
              <a:t>مقایسه اجزائ اقلیم در دو نیمکره شمالی و جنوبی </a:t>
            </a:r>
            <a:r>
              <a:rPr lang="fa-IR" dirty="0">
                <a:cs typeface="B Zar" panose="00000400000000000000" pitchFamily="2" charset="-78"/>
              </a:rPr>
              <a:t>:</a:t>
            </a:r>
          </a:p>
          <a:p>
            <a:pPr algn="r" rtl="1"/>
            <a:r>
              <a:rPr lang="fa-IR" b="1" dirty="0">
                <a:solidFill>
                  <a:srgbClr val="FF0000"/>
                </a:solidFill>
                <a:highlight>
                  <a:srgbClr val="FFFF00"/>
                </a:highlight>
                <a:cs typeface="B Zar" panose="00000400000000000000" pitchFamily="2" charset="-78"/>
              </a:rPr>
              <a:t>4- عوامل انسانی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:</a:t>
            </a:r>
          </a:p>
          <a:p>
            <a:pPr algn="r" rtl="1"/>
            <a:endParaRPr lang="fa-IR" b="1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1- انسانها با بیابان زایی-جنگل زدایی-تغییرات کاربری زمین ویژگیهای سطح زمین را در مقیاسهای ناحیه ای و قاره ای تغییر دادند.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اثرات بر روی اقلیم: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از بین رفتن پوشش گیاهی و در نتیجه آن رواناب افزایش و میزان ذخیره اب در خاک کاهش و آلبدو ان افزایش می یابد.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کاهش رطوبت سطح خاک به معنای کاهش تبادل گرمای نهان تبخیر است و باعث افزایش دمای سطح زمین میشود. و از سویی با افزایش آلبدو مقدار تابش رسیده به زمین کم میشود.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2- اختلاف در ویژگی های فرهنگی و فیزیکی جمعیت ،تفاوت در کاربری و توانایی سطح زمین را در پی دارد.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در نیمکره جنوبی ساکنان به منابع تولید و طبیعت وابستگی دارند به علت سطح پایین تغذیه-بهداشت –آموزش و چهره جوان جمعیت.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ساکنین نیمکره شمالی فن اوری بالاتری داشته و تاثیرات بیشتری بر چهره طبیعت دو نیمکره دارند.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endParaRPr lang="fa-IR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536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49C3AE-635A-443B-0ABD-6A642712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B3DA179-0387-60A7-802A-602C7A7DB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87" y="292893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a-IR" sz="2800" b="1" kern="0" dirty="0">
                <a:solidFill>
                  <a:srgbClr val="FF0000"/>
                </a:solidFill>
                <a:cs typeface="B Nazanin" panose="00000400000000000000" pitchFamily="2" charset="-78"/>
              </a:rPr>
              <a:t>دگرگوني ها و تحولات اقليمي</a:t>
            </a:r>
            <a:endParaRPr lang="en-US" sz="2800" b="1" kern="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3CFFBC-ADC2-AC4B-D308-178AFA195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869156"/>
            <a:ext cx="8232913" cy="515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eaLnBrk="1" hangingPunct="1"/>
            <a:endParaRPr lang="en-US" altLang="en-US" sz="2400" kern="0" dirty="0"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C13FE-5132-EBC8-B01E-59F0A6D9A77E}"/>
              </a:ext>
            </a:extLst>
          </p:cNvPr>
          <p:cNvSpPr txBox="1"/>
          <p:nvPr/>
        </p:nvSpPr>
        <p:spPr>
          <a:xfrm>
            <a:off x="228600" y="304800"/>
            <a:ext cx="84582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endParaRPr lang="fa-IR" b="1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algn="r" rtl="1"/>
            <a:endParaRPr lang="fa-IR" b="1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algn="r" rtl="1"/>
            <a:endParaRPr lang="fa-IR" b="1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1-اقلیم ، وضعیت کلی هوای یک منطقه را نشان می دهد و کمتر دست خوش دگرگونی می شود (فرایندهای کوتاه مدت)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2- آب و هوا در طول هزاران سال در قالب نوسانهای کوتاه مدت و تغییرات بلند مدت بروز میکند.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3- دگرگونیهای اقلیمی در سه مقیاس زمانی دراز مدت،دوره ای،نامشخص به وقوع می پیوندد.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(شکل ص 29 کتاب)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لندزبرگ </a:t>
            </a:r>
            <a:r>
              <a:rPr lang="en-US" dirty="0">
                <a:cs typeface="B Zar" panose="00000400000000000000" pitchFamily="2" charset="-78"/>
              </a:rPr>
              <a:t>(1975)</a:t>
            </a:r>
            <a:r>
              <a:rPr lang="fa-IR" dirty="0">
                <a:cs typeface="B Zar" panose="00000400000000000000" pitchFamily="2" charset="-78"/>
              </a:rPr>
              <a:t> تغییر اقلیم زمانی رخ میدهد که در الگوهای چرخش اتمسفری و فرایندهای هواشناختی جهانی و حداقل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 ناحیه ای منعکس شود.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بازه های زمانی مربوط به دگرگونی های اقلیمی: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1- نوسان اقلیمی 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2- افت و خیز 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3- روند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233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71B1E4-BCFE-8909-6479-03DD9AE4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E6CC-76E9-47D7-BEE9-3C97D9625407}" type="slidenum">
              <a:rPr lang="ar-SA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70BBBA-80FD-583B-EEC2-5BB358DD8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5774"/>
            <a:ext cx="861060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fa-IR" altLang="en-US" sz="2000" b="1" kern="0" dirty="0">
                <a:solidFill>
                  <a:srgbClr val="FF0000"/>
                </a:solidFill>
                <a:cs typeface="B Nazanin" panose="00000400000000000000" pitchFamily="2" charset="-78"/>
              </a:rPr>
              <a:t>1- نوسان اقلیمی</a:t>
            </a:r>
            <a:r>
              <a:rPr lang="fa-IR" altLang="en-US" b="1" kern="0" dirty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Zar" panose="00000400000000000000" pitchFamily="2" charset="-78"/>
              </a:rPr>
              <a:t>طی دگرگونیهای گذشته اقلیم ،دوره های گرم جای خود را به دوره های سرد داده اند و دوره های گرم و مرطوب با دوره های سرد و خشک در تناوب بوده است. </a:t>
            </a:r>
          </a:p>
          <a:p>
            <a:pPr eaLnBrk="1" hangingPunct="1">
              <a:buFontTx/>
              <a:buNone/>
            </a:pPr>
            <a:endParaRPr lang="fa-IR" altLang="en-US" sz="1800" kern="0" dirty="0">
              <a:cs typeface="B Zar" panose="00000400000000000000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Zar" panose="00000400000000000000" pitchFamily="2" charset="-78"/>
              </a:rPr>
              <a:t>برخی از دگرگونیها آرام بوده و آثار آن به صورت تدریجی است.</a:t>
            </a:r>
            <a:r>
              <a:rPr lang="fa-IR" altLang="en-US" sz="1800" kern="0" dirty="0">
                <a:cs typeface="B Nazanin" panose="00000400000000000000" pitchFamily="2" charset="-78"/>
              </a:rPr>
              <a:t> </a:t>
            </a: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Nazanin" panose="00000400000000000000" pitchFamily="2" charset="-78"/>
              </a:rPr>
              <a:t>برخی از نوسانات در دوره ای ثابت( یک سال ) به صورت میانگین ماهانه یا فصلی است.</a:t>
            </a: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Nazanin" panose="00000400000000000000" pitchFamily="2" charset="-78"/>
              </a:rPr>
              <a:t>برخی نوسانات تا حدی قابل پیش بینی هستند و در  دوره های چندساله تکرار میشوند به آنها نوسانات غیر فصلی گویند.</a:t>
            </a:r>
          </a:p>
          <a:p>
            <a:pPr eaLnBrk="1" hangingPunct="1">
              <a:buFontTx/>
              <a:buNone/>
            </a:pPr>
            <a:endParaRPr lang="fa-IR" altLang="en-US" sz="1800" kern="0" dirty="0">
              <a:cs typeface="B Nazanin" panose="00000400000000000000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Nazanin" panose="00000400000000000000" pitchFamily="2" charset="-78"/>
              </a:rPr>
              <a:t>الگوی نوسان در سیستم اقلیمی باعث میشود که با توجه به تظاهرات معین که امروزه در اثر عملکرد اقلیمی ایجاد میشود</a:t>
            </a:r>
          </a:p>
          <a:p>
            <a:pPr eaLnBrk="1" hangingPunct="1">
              <a:buFontTx/>
              <a:buNone/>
            </a:pPr>
            <a:r>
              <a:rPr lang="fa-IR" altLang="en-US" sz="1800" kern="0" dirty="0">
                <a:cs typeface="B Nazanin" panose="00000400000000000000" pitchFamily="2" charset="-78"/>
              </a:rPr>
              <a:t> میتوان پی به اقلیم در گذشته برد.</a:t>
            </a:r>
          </a:p>
          <a:p>
            <a:pPr eaLnBrk="1" hangingPunct="1">
              <a:buFontTx/>
              <a:buNone/>
            </a:pPr>
            <a:endParaRPr lang="fa-IR" altLang="en-US" sz="1800" kern="0" dirty="0">
              <a:cs typeface="B Nazanin" panose="00000400000000000000" pitchFamily="2" charset="-78"/>
            </a:endParaRPr>
          </a:p>
          <a:p>
            <a:pPr algn="ctr" eaLnBrk="1" hangingPunct="1">
              <a:buFontTx/>
              <a:buNone/>
            </a:pPr>
            <a:endParaRPr lang="fa-IR" altLang="en-US" b="1" kern="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3472959"/>
      </p:ext>
    </p:extLst>
  </p:cSld>
  <p:clrMapOvr>
    <a:masterClrMapping/>
  </p:clrMapOvr>
</p:sld>
</file>

<file path=ppt/theme/theme1.xml><?xml version="1.0" encoding="utf-8"?>
<a:theme xmlns:a="http://schemas.openxmlformats.org/drawingml/2006/main" name="2_Mountain Top">
  <a:themeElements>
    <a:clrScheme name="2_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2_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1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1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2361</Words>
  <Application>Microsoft Office PowerPoint</Application>
  <PresentationFormat>On-screen Show (4:3)</PresentationFormat>
  <Paragraphs>229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 Nazanin</vt:lpstr>
      <vt:lpstr>B Titr</vt:lpstr>
      <vt:lpstr>B Zar</vt:lpstr>
      <vt:lpstr>Calibri</vt:lpstr>
      <vt:lpstr>2_Mountain Top</vt:lpstr>
      <vt:lpstr>PowerPoint Presentation</vt:lpstr>
      <vt:lpstr>تغییر اقلیم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تغيير اقليم</dc:title>
  <dc:creator>ALMAS</dc:creator>
  <cp:lastModifiedBy>Ashil-Rayan</cp:lastModifiedBy>
  <cp:revision>194</cp:revision>
  <dcterms:created xsi:type="dcterms:W3CDTF">2014-05-11T14:47:05Z</dcterms:created>
  <dcterms:modified xsi:type="dcterms:W3CDTF">2025-04-24T07:53:44Z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1239543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