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0" r:id="rId2"/>
    <p:sldId id="256" r:id="rId3"/>
    <p:sldId id="267" r:id="rId4"/>
    <p:sldId id="346" r:id="rId5"/>
    <p:sldId id="379" r:id="rId6"/>
    <p:sldId id="394" r:id="rId7"/>
    <p:sldId id="395" r:id="rId8"/>
    <p:sldId id="396" r:id="rId9"/>
    <p:sldId id="397" r:id="rId10"/>
    <p:sldId id="398" r:id="rId11"/>
    <p:sldId id="405" r:id="rId12"/>
    <p:sldId id="439" r:id="rId13"/>
    <p:sldId id="347" r:id="rId14"/>
    <p:sldId id="291" r:id="rId15"/>
    <p:sldId id="280" r:id="rId16"/>
    <p:sldId id="399" r:id="rId17"/>
    <p:sldId id="400" r:id="rId18"/>
    <p:sldId id="401" r:id="rId19"/>
    <p:sldId id="295" r:id="rId20"/>
    <p:sldId id="436" r:id="rId21"/>
    <p:sldId id="409" r:id="rId22"/>
    <p:sldId id="408" r:id="rId23"/>
    <p:sldId id="407" r:id="rId24"/>
    <p:sldId id="406" r:id="rId25"/>
    <p:sldId id="380" r:id="rId26"/>
    <p:sldId id="299" r:id="rId27"/>
    <p:sldId id="410" r:id="rId28"/>
    <p:sldId id="294" r:id="rId29"/>
    <p:sldId id="300" r:id="rId30"/>
    <p:sldId id="297" r:id="rId31"/>
    <p:sldId id="348" r:id="rId32"/>
    <p:sldId id="310" r:id="rId33"/>
    <p:sldId id="324" r:id="rId34"/>
    <p:sldId id="314" r:id="rId35"/>
    <p:sldId id="308" r:id="rId36"/>
    <p:sldId id="313" r:id="rId37"/>
    <p:sldId id="315" r:id="rId38"/>
    <p:sldId id="415" r:id="rId39"/>
    <p:sldId id="417" r:id="rId40"/>
    <p:sldId id="416" r:id="rId41"/>
    <p:sldId id="414" r:id="rId42"/>
    <p:sldId id="418" r:id="rId43"/>
    <p:sldId id="419" r:id="rId44"/>
    <p:sldId id="298" r:id="rId45"/>
    <p:sldId id="319" r:id="rId46"/>
    <p:sldId id="323" r:id="rId47"/>
    <p:sldId id="318" r:id="rId48"/>
    <p:sldId id="321" r:id="rId49"/>
    <p:sldId id="328" r:id="rId50"/>
    <p:sldId id="303" r:id="rId51"/>
    <p:sldId id="373" r:id="rId52"/>
    <p:sldId id="331" r:id="rId53"/>
    <p:sldId id="330" r:id="rId54"/>
    <p:sldId id="302" r:id="rId55"/>
    <p:sldId id="326" r:id="rId56"/>
    <p:sldId id="311" r:id="rId57"/>
    <p:sldId id="338" r:id="rId58"/>
    <p:sldId id="329" r:id="rId59"/>
    <p:sldId id="349" r:id="rId60"/>
    <p:sldId id="301" r:id="rId61"/>
    <p:sldId id="420" r:id="rId62"/>
    <p:sldId id="435" r:id="rId63"/>
    <p:sldId id="353" r:id="rId64"/>
    <p:sldId id="336" r:id="rId65"/>
    <p:sldId id="437" r:id="rId66"/>
    <p:sldId id="332" r:id="rId67"/>
    <p:sldId id="438" r:id="rId68"/>
    <p:sldId id="421" r:id="rId69"/>
    <p:sldId id="374" r:id="rId70"/>
    <p:sldId id="339" r:id="rId71"/>
    <p:sldId id="340" r:id="rId72"/>
    <p:sldId id="357" r:id="rId73"/>
    <p:sldId id="351" r:id="rId74"/>
    <p:sldId id="341" r:id="rId75"/>
    <p:sldId id="343" r:id="rId76"/>
    <p:sldId id="344" r:id="rId77"/>
    <p:sldId id="279" r:id="rId7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CC66"/>
    <a:srgbClr val="FFE650"/>
    <a:srgbClr val="0000FF"/>
    <a:srgbClr val="FFFFCC"/>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75" autoAdjust="0"/>
    <p:restoredTop sz="93608" autoAdjust="0"/>
  </p:normalViewPr>
  <p:slideViewPr>
    <p:cSldViewPr snapToGrid="0">
      <p:cViewPr varScale="1">
        <p:scale>
          <a:sx n="82" d="100"/>
          <a:sy n="82" d="100"/>
        </p:scale>
        <p:origin x="41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20/10/1446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20/10/1446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20/10/1446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20/10/1446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20/10/1446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20/10/1446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20/10/1446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20/10/1446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63.gif"/><Relationship Id="rId4" Type="http://schemas.openxmlformats.org/officeDocument/2006/relationships/image" Target="../media/image62.gif"/></Relationships>
</file>

<file path=ppt/slides/_rels/slide3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66.pn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68.png"/><Relationship Id="rId4" Type="http://schemas.openxmlformats.org/officeDocument/2006/relationships/image" Target="../media/image62.gif"/></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70.png"/><Relationship Id="rId4" Type="http://schemas.openxmlformats.org/officeDocument/2006/relationships/image" Target="../media/image62.gif"/></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0.gif"/><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7.gif"/><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0" y="521016"/>
            <a:ext cx="2887980" cy="4476369"/>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650" y="0"/>
            <a:ext cx="8648700" cy="6858000"/>
          </a:xfrm>
          <a:prstGeom prst="rect">
            <a:avLst/>
          </a:prstGeom>
        </p:spPr>
      </p:pic>
      <p:sp>
        <p:nvSpPr>
          <p:cNvPr id="8" name="Rectangle 6"/>
          <p:cNvSpPr/>
          <p:nvPr/>
        </p:nvSpPr>
        <p:spPr>
          <a:xfrm rot="5400000">
            <a:off x="5363334" y="3218256"/>
            <a:ext cx="2391210" cy="1438495"/>
          </a:xfrm>
          <a:custGeom>
            <a:avLst/>
            <a:gdLst>
              <a:gd name="connsiteX0" fmla="*/ 0 w 2970501"/>
              <a:gd name="connsiteY0" fmla="*/ 0 h 363682"/>
              <a:gd name="connsiteX1" fmla="*/ 2970501 w 2970501"/>
              <a:gd name="connsiteY1" fmla="*/ 0 h 363682"/>
              <a:gd name="connsiteX2" fmla="*/ 2970501 w 2970501"/>
              <a:gd name="connsiteY2" fmla="*/ 363682 h 363682"/>
              <a:gd name="connsiteX3" fmla="*/ 0 w 2970501"/>
              <a:gd name="connsiteY3" fmla="*/ 363682 h 363682"/>
              <a:gd name="connsiteX4" fmla="*/ 0 w 2970501"/>
              <a:gd name="connsiteY4" fmla="*/ 0 h 363682"/>
              <a:gd name="connsiteX0" fmla="*/ 685803 w 2970501"/>
              <a:gd name="connsiteY0" fmla="*/ 0 h 758538"/>
              <a:gd name="connsiteX1" fmla="*/ 2970501 w 2970501"/>
              <a:gd name="connsiteY1" fmla="*/ 394856 h 758538"/>
              <a:gd name="connsiteX2" fmla="*/ 2970501 w 2970501"/>
              <a:gd name="connsiteY2" fmla="*/ 758538 h 758538"/>
              <a:gd name="connsiteX3" fmla="*/ 0 w 2970501"/>
              <a:gd name="connsiteY3" fmla="*/ 758538 h 758538"/>
              <a:gd name="connsiteX4" fmla="*/ 685803 w 2970501"/>
              <a:gd name="connsiteY4" fmla="*/ 0 h 758538"/>
              <a:gd name="connsiteX0" fmla="*/ 685803 w 2970501"/>
              <a:gd name="connsiteY0" fmla="*/ 0 h 758619"/>
              <a:gd name="connsiteX1" fmla="*/ 2970501 w 2970501"/>
              <a:gd name="connsiteY1" fmla="*/ 394856 h 758619"/>
              <a:gd name="connsiteX2" fmla="*/ 2970501 w 2970501"/>
              <a:gd name="connsiteY2" fmla="*/ 758538 h 758619"/>
              <a:gd name="connsiteX3" fmla="*/ 984625 w 2970501"/>
              <a:gd name="connsiteY3" fmla="*/ 544876 h 758619"/>
              <a:gd name="connsiteX4" fmla="*/ 0 w 2970501"/>
              <a:gd name="connsiteY4" fmla="*/ 758538 h 758619"/>
              <a:gd name="connsiteX5" fmla="*/ 685803 w 2970501"/>
              <a:gd name="connsiteY5" fmla="*/ 0 h 758619"/>
              <a:gd name="connsiteX0" fmla="*/ 685803 w 2970501"/>
              <a:gd name="connsiteY0" fmla="*/ 0 h 758619"/>
              <a:gd name="connsiteX1" fmla="*/ 2970501 w 2970501"/>
              <a:gd name="connsiteY1" fmla="*/ 394856 h 758619"/>
              <a:gd name="connsiteX2" fmla="*/ 2970501 w 2970501"/>
              <a:gd name="connsiteY2" fmla="*/ 758538 h 758619"/>
              <a:gd name="connsiteX3" fmla="*/ 984625 w 2970501"/>
              <a:gd name="connsiteY3" fmla="*/ 544876 h 758619"/>
              <a:gd name="connsiteX4" fmla="*/ 0 w 2970501"/>
              <a:gd name="connsiteY4" fmla="*/ 758538 h 758619"/>
              <a:gd name="connsiteX5" fmla="*/ 685803 w 2970501"/>
              <a:gd name="connsiteY5" fmla="*/ 0 h 758619"/>
              <a:gd name="connsiteX0" fmla="*/ 685803 w 2970501"/>
              <a:gd name="connsiteY0" fmla="*/ 0 h 1153421"/>
              <a:gd name="connsiteX1" fmla="*/ 2970501 w 2970501"/>
              <a:gd name="connsiteY1" fmla="*/ 394856 h 1153421"/>
              <a:gd name="connsiteX2" fmla="*/ 2201574 w 2970501"/>
              <a:gd name="connsiteY2" fmla="*/ 1153392 h 1153421"/>
              <a:gd name="connsiteX3" fmla="*/ 984625 w 2970501"/>
              <a:gd name="connsiteY3" fmla="*/ 544876 h 1153421"/>
              <a:gd name="connsiteX4" fmla="*/ 0 w 2970501"/>
              <a:gd name="connsiteY4" fmla="*/ 758538 h 1153421"/>
              <a:gd name="connsiteX5" fmla="*/ 685803 w 2970501"/>
              <a:gd name="connsiteY5" fmla="*/ 0 h 1153421"/>
              <a:gd name="connsiteX0" fmla="*/ 685803 w 2492519"/>
              <a:gd name="connsiteY0" fmla="*/ 0 h 1153421"/>
              <a:gd name="connsiteX1" fmla="*/ 2492519 w 2492519"/>
              <a:gd name="connsiteY1" fmla="*/ 665020 h 1153421"/>
              <a:gd name="connsiteX2" fmla="*/ 2201574 w 2492519"/>
              <a:gd name="connsiteY2" fmla="*/ 1153392 h 1153421"/>
              <a:gd name="connsiteX3" fmla="*/ 984625 w 2492519"/>
              <a:gd name="connsiteY3" fmla="*/ 544876 h 1153421"/>
              <a:gd name="connsiteX4" fmla="*/ 0 w 2492519"/>
              <a:gd name="connsiteY4" fmla="*/ 758538 h 1153421"/>
              <a:gd name="connsiteX5" fmla="*/ 685803 w 2492519"/>
              <a:gd name="connsiteY5" fmla="*/ 0 h 1153421"/>
              <a:gd name="connsiteX0" fmla="*/ 789713 w 2492519"/>
              <a:gd name="connsiteY0" fmla="*/ 0 h 1319676"/>
              <a:gd name="connsiteX1" fmla="*/ 2492519 w 2492519"/>
              <a:gd name="connsiteY1" fmla="*/ 831275 h 1319676"/>
              <a:gd name="connsiteX2" fmla="*/ 2201574 w 2492519"/>
              <a:gd name="connsiteY2" fmla="*/ 1319647 h 1319676"/>
              <a:gd name="connsiteX3" fmla="*/ 984625 w 2492519"/>
              <a:gd name="connsiteY3" fmla="*/ 711131 h 1319676"/>
              <a:gd name="connsiteX4" fmla="*/ 0 w 2492519"/>
              <a:gd name="connsiteY4" fmla="*/ 924793 h 1319676"/>
              <a:gd name="connsiteX5" fmla="*/ 789713 w 2492519"/>
              <a:gd name="connsiteY5" fmla="*/ 0 h 1319676"/>
              <a:gd name="connsiteX0" fmla="*/ 1122220 w 2825026"/>
              <a:gd name="connsiteY0" fmla="*/ 0 h 1319676"/>
              <a:gd name="connsiteX1" fmla="*/ 2825026 w 2825026"/>
              <a:gd name="connsiteY1" fmla="*/ 831275 h 1319676"/>
              <a:gd name="connsiteX2" fmla="*/ 2534081 w 2825026"/>
              <a:gd name="connsiteY2" fmla="*/ 1319647 h 1319676"/>
              <a:gd name="connsiteX3" fmla="*/ 1317132 w 2825026"/>
              <a:gd name="connsiteY3" fmla="*/ 711131 h 1319676"/>
              <a:gd name="connsiteX4" fmla="*/ 0 w 2825026"/>
              <a:gd name="connsiteY4" fmla="*/ 966357 h 1319676"/>
              <a:gd name="connsiteX5" fmla="*/ 1122220 w 2825026"/>
              <a:gd name="connsiteY5" fmla="*/ 0 h 131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026" h="1319676">
                <a:moveTo>
                  <a:pt x="1122220" y="0"/>
                </a:moveTo>
                <a:lnTo>
                  <a:pt x="2825026" y="831275"/>
                </a:lnTo>
                <a:lnTo>
                  <a:pt x="2534081" y="1319647"/>
                </a:lnTo>
                <a:cubicBezTo>
                  <a:pt x="1989884" y="1324626"/>
                  <a:pt x="1861329" y="706152"/>
                  <a:pt x="1317132" y="711131"/>
                </a:cubicBezTo>
                <a:cubicBezTo>
                  <a:pt x="1051269" y="636880"/>
                  <a:pt x="328208" y="895136"/>
                  <a:pt x="0" y="966357"/>
                </a:cubicBezTo>
                <a:lnTo>
                  <a:pt x="1122220" y="0"/>
                </a:lnTo>
                <a:close/>
              </a:path>
            </a:pathLst>
          </a:cu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569439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84463" y="500208"/>
            <a:ext cx="11423073" cy="1077218"/>
          </a:xfrm>
          <a:prstGeom prst="rect">
            <a:avLst/>
          </a:prstGeom>
        </p:spPr>
        <p:txBody>
          <a:bodyPr wrap="square">
            <a:spAutoFit/>
          </a:bodyPr>
          <a:lstStyle/>
          <a:p>
            <a:pPr algn="ctr"/>
            <a:r>
              <a:rPr lang="fa-IR" sz="3200" dirty="0">
                <a:cs typeface="B Koodak" panose="00000700000000000000" pitchFamily="2" charset="-78"/>
              </a:rPr>
              <a:t>در شمال شرقی استرالیا بزرگترین صخرۀ مرجانی دنیا، به شکل دیواری از آب های اقیانوس آرام سر برآورده است.</a:t>
            </a:r>
            <a:endParaRPr lang="en-US" sz="3200" dirty="0">
              <a:cs typeface="B Koodak"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929" y="1701536"/>
            <a:ext cx="6660140" cy="5197834"/>
          </a:xfrm>
          <a:prstGeom prst="rect">
            <a:avLst/>
          </a:prstGeom>
        </p:spPr>
      </p:pic>
    </p:spTree>
    <p:extLst>
      <p:ext uri="{BB962C8B-B14F-4D97-AF65-F5344CB8AC3E}">
        <p14:creationId xmlns:p14="http://schemas.microsoft.com/office/powerpoint/2010/main" val="244562851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0989"/>
          </a:xfrm>
          <a:prstGeom prst="rect">
            <a:avLst/>
          </a:prstGeom>
        </p:spPr>
      </p:pic>
    </p:spTree>
    <p:extLst>
      <p:ext uri="{BB962C8B-B14F-4D97-AF65-F5344CB8AC3E}">
        <p14:creationId xmlns:p14="http://schemas.microsoft.com/office/powerpoint/2010/main" val="2265225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173182" y="344056"/>
            <a:ext cx="11845636" cy="584775"/>
          </a:xfrm>
          <a:prstGeom prst="rect">
            <a:avLst/>
          </a:prstGeom>
        </p:spPr>
        <p:txBody>
          <a:bodyPr wrap="square">
            <a:spAutoFit/>
          </a:bodyPr>
          <a:lstStyle/>
          <a:p>
            <a:pPr algn="ctr"/>
            <a:r>
              <a:rPr lang="fa-IR" sz="3200" dirty="0">
                <a:cs typeface="B Koodak" panose="00000700000000000000" pitchFamily="2" charset="-78"/>
              </a:rPr>
              <a:t>این ‌صخره ‌بیش‌ از‌‌2000کیلومتر‌طول‌ دارد ‌و‌ صدها‌ نوع‌ ماهی ‌در‌اینجا ‌زندگی‌ می‌کنند.‌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739" y="1272886"/>
            <a:ext cx="9308522" cy="5585113"/>
          </a:xfrm>
          <a:prstGeom prst="rect">
            <a:avLst/>
          </a:prstGeom>
        </p:spPr>
      </p:pic>
    </p:spTree>
    <p:extLst>
      <p:ext uri="{BB962C8B-B14F-4D97-AF65-F5344CB8AC3E}">
        <p14:creationId xmlns:p14="http://schemas.microsoft.com/office/powerpoint/2010/main" val="2736609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Rectangle 1"/>
          <p:cNvSpPr/>
          <p:nvPr/>
        </p:nvSpPr>
        <p:spPr>
          <a:xfrm>
            <a:off x="218209" y="270164"/>
            <a:ext cx="11755581" cy="1077218"/>
          </a:xfrm>
          <a:prstGeom prst="rect">
            <a:avLst/>
          </a:prstGeom>
        </p:spPr>
        <p:txBody>
          <a:bodyPr wrap="square">
            <a:spAutoFit/>
          </a:bodyPr>
          <a:lstStyle/>
          <a:p>
            <a:pPr algn="ctr"/>
            <a:r>
              <a:rPr lang="fa-IR" sz="3200" dirty="0">
                <a:cs typeface="B Koodak" panose="00000700000000000000" pitchFamily="2" charset="-78"/>
              </a:rPr>
              <a:t>در این منطقه امکانات خوبی برای گردشگرانی که از این صخرۀ مرجانی بازدید می کنند به وجود آمده است.</a:t>
            </a:r>
            <a:endParaRPr lang="en-US" sz="3200" dirty="0">
              <a:cs typeface="B Koodak"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278" y="1281670"/>
            <a:ext cx="6125442" cy="5554426"/>
          </a:xfrm>
          <a:prstGeom prst="rect">
            <a:avLst/>
          </a:prstGeom>
        </p:spPr>
      </p:pic>
    </p:spTree>
    <p:extLst>
      <p:ext uri="{BB962C8B-B14F-4D97-AF65-F5344CB8AC3E}">
        <p14:creationId xmlns:p14="http://schemas.microsoft.com/office/powerpoint/2010/main" val="182561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18" y="-15191"/>
            <a:ext cx="10328564" cy="6873190"/>
          </a:xfrm>
          <a:prstGeom prst="rect">
            <a:avLst/>
          </a:prstGeom>
        </p:spPr>
      </p:pic>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09" y="-12989"/>
            <a:ext cx="10993582" cy="6870989"/>
          </a:xfrm>
          <a:prstGeom prst="rect">
            <a:avLst/>
          </a:prstGeom>
        </p:spPr>
      </p:pic>
    </p:spTree>
    <p:extLst>
      <p:ext uri="{BB962C8B-B14F-4D97-AF65-F5344CB8AC3E}">
        <p14:creationId xmlns:p14="http://schemas.microsoft.com/office/powerpoint/2010/main" val="103123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74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72" y="0"/>
            <a:ext cx="10224655" cy="6857748"/>
          </a:xfrm>
          <a:prstGeom prst="rect">
            <a:avLst/>
          </a:prstGeom>
        </p:spPr>
      </p:pic>
    </p:spTree>
    <p:extLst>
      <p:ext uri="{BB962C8B-B14F-4D97-AF65-F5344CB8AC3E}">
        <p14:creationId xmlns:p14="http://schemas.microsoft.com/office/powerpoint/2010/main" val="333697206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27" y="1"/>
            <a:ext cx="10349345" cy="6858000"/>
          </a:xfrm>
          <a:prstGeom prst="rect">
            <a:avLst/>
          </a:prstGeom>
        </p:spPr>
      </p:pic>
    </p:spTree>
    <p:extLst>
      <p:ext uri="{BB962C8B-B14F-4D97-AF65-F5344CB8AC3E}">
        <p14:creationId xmlns:p14="http://schemas.microsoft.com/office/powerpoint/2010/main" val="10374790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96"/>
            <a:ext cx="12192000" cy="686549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19" y="-7496"/>
            <a:ext cx="10328563" cy="6860016"/>
          </a:xfrm>
          <a:prstGeom prst="rect">
            <a:avLst/>
          </a:prstGeom>
        </p:spPr>
      </p:pic>
    </p:spTree>
    <p:extLst>
      <p:ext uri="{BB962C8B-B14F-4D97-AF65-F5344CB8AC3E}">
        <p14:creationId xmlns:p14="http://schemas.microsoft.com/office/powerpoint/2010/main" val="2702067228"/>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B3AF7F-F9B2-42F5-AAEE-474472EC4C15}"/>
              </a:ext>
            </a:extLst>
          </p:cNvPr>
          <p:cNvGrpSpPr/>
          <p:nvPr/>
        </p:nvGrpSpPr>
        <p:grpSpPr>
          <a:xfrm>
            <a:off x="1" y="-47111"/>
            <a:ext cx="12191999" cy="6905111"/>
            <a:chOff x="1" y="-47111"/>
            <a:chExt cx="12191999" cy="6905111"/>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111"/>
              <a:ext cx="12191999" cy="6905111"/>
            </a:xfrm>
            <a:prstGeom prst="rect">
              <a:avLst/>
            </a:prstGeom>
          </p:spPr>
        </p:pic>
        <p:sp>
          <p:nvSpPr>
            <p:cNvPr id="22" name="Rectangle 21"/>
            <p:cNvSpPr/>
            <p:nvPr/>
          </p:nvSpPr>
          <p:spPr>
            <a:xfrm>
              <a:off x="2294466" y="723757"/>
              <a:ext cx="7603067" cy="76944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4400" dirty="0">
                  <a:ln w="0"/>
                  <a:cs typeface="B Koodak" panose="00000700000000000000" pitchFamily="2" charset="-78"/>
                </a:rPr>
                <a:t>درس 24: قارۀ استرالیا و اقیانوسیه</a:t>
              </a:r>
              <a:endParaRPr lang="en-US" sz="4400" b="0" cap="none" spc="0" dirty="0">
                <a:ln w="0"/>
                <a:solidFill>
                  <a:schemeClr val="tx1"/>
                </a:solidFill>
                <a:cs typeface="B Koodak" panose="00000700000000000000" pitchFamily="2" charset="-78"/>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202" y="1519636"/>
              <a:ext cx="2305006" cy="230154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288" y="1541699"/>
              <a:ext cx="3551887" cy="23544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999" y="1519636"/>
              <a:ext cx="2609262" cy="41979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589" y="3918187"/>
              <a:ext cx="3554999" cy="246183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7352" y="3918187"/>
              <a:ext cx="2543557" cy="1884270"/>
            </a:xfrm>
            <a:prstGeom prst="rect">
              <a:avLst/>
            </a:prstGeom>
          </p:spPr>
        </p:pic>
      </p:grpSp>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96"/>
            <a:ext cx="12192000" cy="686549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982" y="0"/>
            <a:ext cx="10326036" cy="6858000"/>
          </a:xfrm>
          <a:prstGeom prst="rect">
            <a:avLst/>
          </a:prstGeom>
        </p:spPr>
      </p:pic>
    </p:spTree>
    <p:extLst>
      <p:ext uri="{BB962C8B-B14F-4D97-AF65-F5344CB8AC3E}">
        <p14:creationId xmlns:p14="http://schemas.microsoft.com/office/powerpoint/2010/main" val="179751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1" y="-2667001"/>
            <a:ext cx="6857999" cy="12192002"/>
          </a:xfrm>
          <a:prstGeom prst="rect">
            <a:avLst/>
          </a:prstGeom>
        </p:spPr>
      </p:pic>
      <p:sp>
        <p:nvSpPr>
          <p:cNvPr id="5" name="Rectangle 4"/>
          <p:cNvSpPr/>
          <p:nvPr/>
        </p:nvSpPr>
        <p:spPr>
          <a:xfrm>
            <a:off x="618890" y="1450768"/>
            <a:ext cx="10954215" cy="954107"/>
          </a:xfrm>
          <a:prstGeom prst="rect">
            <a:avLst/>
          </a:prstGeom>
        </p:spPr>
        <p:txBody>
          <a:bodyPr wrap="square">
            <a:spAutoFit/>
          </a:bodyPr>
          <a:lstStyle/>
          <a:p>
            <a:pPr algn="just"/>
            <a:r>
              <a:rPr lang="fa-IR" sz="2800" dirty="0">
                <a:solidFill>
                  <a:srgbClr val="2A2A2A"/>
                </a:solidFill>
                <a:latin typeface="tahoma" panose="020B0604030504040204" pitchFamily="34" charset="0"/>
                <a:cs typeface="B Koodak" panose="00000700000000000000" pitchFamily="2" charset="-78"/>
              </a:rPr>
              <a:t>صخره آیرز که با عنوان بومی "اولورو" ('</a:t>
            </a:r>
            <a:r>
              <a:rPr lang="en-US" sz="2800" dirty="0">
                <a:solidFill>
                  <a:srgbClr val="2A2A2A"/>
                </a:solidFill>
                <a:latin typeface="tahoma" panose="020B0604030504040204" pitchFamily="34" charset="0"/>
                <a:cs typeface="B Koodak" panose="00000700000000000000" pitchFamily="2" charset="-78"/>
              </a:rPr>
              <a:t>Uluru ) </a:t>
            </a:r>
            <a:r>
              <a:rPr lang="fa-IR" sz="2800" dirty="0">
                <a:solidFill>
                  <a:srgbClr val="2A2A2A"/>
                </a:solidFill>
                <a:latin typeface="tahoma" panose="020B0604030504040204" pitchFamily="34" charset="0"/>
                <a:cs typeface="B Koodak" panose="00000700000000000000" pitchFamily="2" charset="-78"/>
              </a:rPr>
              <a:t>نیز شناخته می‌شود، یکی از شگفتی‌های بزرگ دنیا و یکی از متمایزترین ویژگی‌های طبیعی استرالیا محسوب می‌شود. </a:t>
            </a:r>
            <a:endParaRPr lang="en-US" sz="2800" dirty="0">
              <a:cs typeface="B Koodak" panose="00000700000000000000" pitchFamily="2" charset="-78"/>
            </a:endParaRPr>
          </a:p>
        </p:txBody>
      </p:sp>
      <p:sp>
        <p:nvSpPr>
          <p:cNvPr id="6" name="Rectangle 5"/>
          <p:cNvSpPr/>
          <p:nvPr/>
        </p:nvSpPr>
        <p:spPr>
          <a:xfrm>
            <a:off x="4371005" y="687574"/>
            <a:ext cx="3449983" cy="584775"/>
          </a:xfrm>
          <a:prstGeom prst="rect">
            <a:avLst/>
          </a:prstGeom>
        </p:spPr>
        <p:txBody>
          <a:bodyPr wrap="none">
            <a:spAutoFit/>
          </a:bodyPr>
          <a:lstStyle/>
          <a:p>
            <a:pPr algn="ctr"/>
            <a:r>
              <a:rPr lang="fa-IR" sz="3200" dirty="0">
                <a:solidFill>
                  <a:srgbClr val="2A2A2A"/>
                </a:solidFill>
                <a:latin typeface="tahoma" panose="020B0604030504040204" pitchFamily="34" charset="0"/>
                <a:cs typeface="B Koodak" panose="00000700000000000000" pitchFamily="2" charset="-78"/>
              </a:rPr>
              <a:t>آیرز  راک ( عقیق سرخ)</a:t>
            </a:r>
            <a:endParaRPr lang="en-US" sz="3200" dirty="0"/>
          </a:p>
        </p:txBody>
      </p:sp>
      <p:sp>
        <p:nvSpPr>
          <p:cNvPr id="7" name="Rectangle 6"/>
          <p:cNvSpPr/>
          <p:nvPr/>
        </p:nvSpPr>
        <p:spPr>
          <a:xfrm>
            <a:off x="618891" y="2583294"/>
            <a:ext cx="10954214" cy="1815882"/>
          </a:xfrm>
          <a:prstGeom prst="rect">
            <a:avLst/>
          </a:prstGeom>
        </p:spPr>
        <p:txBody>
          <a:bodyPr wrap="square">
            <a:spAutoFit/>
          </a:bodyPr>
          <a:lstStyle/>
          <a:p>
            <a:pPr algn="just"/>
            <a:r>
              <a:rPr lang="fa-IR" sz="2800" dirty="0">
                <a:solidFill>
                  <a:srgbClr val="2A2A2A"/>
                </a:solidFill>
                <a:latin typeface="tahoma" panose="020B0604030504040204" pitchFamily="34" charset="0"/>
                <a:cs typeface="B Koodak" panose="00000700000000000000" pitchFamily="2" charset="-78"/>
              </a:rPr>
              <a:t>صخره آیرز یک تخته‌سنگ بزرگ و طبیعی از جنس ماسه‌سنگ است که در مرکز استرالیا، در " قلمرو شمالی" قرار گرفته است. این صخره، دومین تخته‌سنگ بزرگِ یکپارچه در دنیا (پس از </a:t>
            </a:r>
            <a:r>
              <a:rPr lang="en-US" sz="2800" dirty="0">
                <a:solidFill>
                  <a:srgbClr val="2A2A2A"/>
                </a:solidFill>
                <a:latin typeface="tahoma" panose="020B0604030504040204" pitchFamily="34" charset="0"/>
                <a:cs typeface="B Koodak" panose="00000700000000000000" pitchFamily="2" charset="-78"/>
              </a:rPr>
              <a:t>Mount Augustus </a:t>
            </a:r>
            <a:r>
              <a:rPr lang="fa-IR" sz="2800" dirty="0">
                <a:solidFill>
                  <a:srgbClr val="2A2A2A"/>
                </a:solidFill>
                <a:latin typeface="tahoma" panose="020B0604030504040204" pitchFamily="34" charset="0"/>
                <a:cs typeface="B Koodak" panose="00000700000000000000" pitchFamily="2" charset="-78"/>
              </a:rPr>
              <a:t>استرالیا) است و بیش از 318 متر ارتفاع و 8 کیلومتر طول دارد و 2.5 کیلومتر در داخل زمین فرو رفته است.</a:t>
            </a:r>
            <a:endParaRPr lang="en-US" sz="2800" dirty="0">
              <a:solidFill>
                <a:srgbClr val="2A2A2A"/>
              </a:solidFill>
              <a:latin typeface="tahoma" panose="020B0604030504040204" pitchFamily="34" charset="0"/>
              <a:cs typeface="B Koodak" panose="00000700000000000000" pitchFamily="2" charset="-78"/>
            </a:endParaRPr>
          </a:p>
        </p:txBody>
      </p:sp>
      <p:sp>
        <p:nvSpPr>
          <p:cNvPr id="8" name="Rectangle 7"/>
          <p:cNvSpPr/>
          <p:nvPr/>
        </p:nvSpPr>
        <p:spPr>
          <a:xfrm>
            <a:off x="618890" y="4399176"/>
            <a:ext cx="10954215" cy="1815882"/>
          </a:xfrm>
          <a:prstGeom prst="rect">
            <a:avLst/>
          </a:prstGeom>
        </p:spPr>
        <p:txBody>
          <a:bodyPr wrap="square">
            <a:spAutoFit/>
          </a:bodyPr>
          <a:lstStyle/>
          <a:p>
            <a:pPr algn="just"/>
            <a:r>
              <a:rPr lang="fa-IR" sz="2800" dirty="0">
                <a:solidFill>
                  <a:srgbClr val="2A2A2A"/>
                </a:solidFill>
                <a:latin typeface="tahoma" panose="020B0604030504040204" pitchFamily="34" charset="0"/>
                <a:cs typeface="B Koodak" panose="00000700000000000000" pitchFamily="2" charset="-78"/>
              </a:rPr>
              <a:t>این تخته‌سنگ به زیرزمین ادامه داشته اما میزان گستردگی آن مشخص نیست. منشأ این تخته‌سنگ رسوبات ماسه‌ای است که به عنوان بخشی از مخروط افکنه (ته نشینی رسوبات رودخانه‌ در ناحیه‌ای که شیب رود  به طور ناگهانی کم می‌شود) به صورت گسترده رسوب کرده است.</a:t>
            </a:r>
            <a:endParaRPr lang="en-US" sz="2800" dirty="0">
              <a:solidFill>
                <a:srgbClr val="2A2A2A"/>
              </a:solidFill>
              <a:latin typeface="tahoma" panose="020B0604030504040204" pitchFamily="34" charset="0"/>
              <a:cs typeface="B Koodak" panose="00000700000000000000" pitchFamily="2" charset="-78"/>
            </a:endParaRPr>
          </a:p>
        </p:txBody>
      </p:sp>
    </p:spTree>
    <p:extLst>
      <p:ext uri="{BB962C8B-B14F-4D97-AF65-F5344CB8AC3E}">
        <p14:creationId xmlns:p14="http://schemas.microsoft.com/office/powerpoint/2010/main" val="172066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6858000"/>
          </a:xfrm>
          <a:prstGeom prst="rect">
            <a:avLst/>
          </a:prstGeom>
        </p:spPr>
      </p:pic>
      <p:sp>
        <p:nvSpPr>
          <p:cNvPr id="4" name="Rectangle 3"/>
          <p:cNvSpPr/>
          <p:nvPr/>
        </p:nvSpPr>
        <p:spPr>
          <a:xfrm>
            <a:off x="4337772" y="2992580"/>
            <a:ext cx="1668174" cy="602674"/>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4824908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spTree>
    <p:extLst>
      <p:ext uri="{BB962C8B-B14F-4D97-AF65-F5344CB8AC3E}">
        <p14:creationId xmlns:p14="http://schemas.microsoft.com/office/powerpoint/2010/main" val="8315613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82" y="0"/>
            <a:ext cx="10245436" cy="6851635"/>
          </a:xfrm>
          <a:prstGeom prst="rect">
            <a:avLst/>
          </a:prstGeom>
        </p:spPr>
      </p:pic>
    </p:spTree>
    <p:extLst>
      <p:ext uri="{BB962C8B-B14F-4D97-AF65-F5344CB8AC3E}">
        <p14:creationId xmlns:p14="http://schemas.microsoft.com/office/powerpoint/2010/main" val="726958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2667000" y="-2667000"/>
            <a:ext cx="6857999" cy="12192000"/>
          </a:xfrm>
          <a:prstGeom prst="rect">
            <a:avLst/>
          </a:prstGeom>
        </p:spPr>
      </p:pic>
      <p:sp>
        <p:nvSpPr>
          <p:cNvPr id="7" name="Rectangle 6"/>
          <p:cNvSpPr/>
          <p:nvPr/>
        </p:nvSpPr>
        <p:spPr>
          <a:xfrm>
            <a:off x="4979345" y="1144774"/>
            <a:ext cx="2233305" cy="584775"/>
          </a:xfrm>
          <a:prstGeom prst="rect">
            <a:avLst/>
          </a:prstGeom>
        </p:spPr>
        <p:txBody>
          <a:bodyPr wrap="none">
            <a:spAutoFit/>
          </a:bodyPr>
          <a:lstStyle/>
          <a:p>
            <a:pPr algn="ctr"/>
            <a:r>
              <a:rPr lang="fa-IR" sz="3200" dirty="0">
                <a:solidFill>
                  <a:srgbClr val="2A2A2A"/>
                </a:solidFill>
                <a:latin typeface="tahoma" panose="020B0604030504040204" pitchFamily="34" charset="0"/>
                <a:cs typeface="B Koodak" panose="00000700000000000000" pitchFamily="2" charset="-78"/>
              </a:rPr>
              <a:t>بیابان ویکتوریا</a:t>
            </a:r>
            <a:endParaRPr lang="en-US" sz="3200" dirty="0"/>
          </a:p>
        </p:txBody>
      </p:sp>
      <p:sp>
        <p:nvSpPr>
          <p:cNvPr id="8" name="Rectangle 7"/>
          <p:cNvSpPr/>
          <p:nvPr/>
        </p:nvSpPr>
        <p:spPr>
          <a:xfrm>
            <a:off x="1442604" y="2117102"/>
            <a:ext cx="9306789" cy="2623795"/>
          </a:xfrm>
          <a:prstGeom prst="rect">
            <a:avLst/>
          </a:prstGeom>
        </p:spPr>
        <p:txBody>
          <a:bodyPr wrap="square">
            <a:spAutoFit/>
          </a:bodyPr>
          <a:lstStyle/>
          <a:p>
            <a:pPr algn="just">
              <a:lnSpc>
                <a:spcPct val="150000"/>
              </a:lnSpc>
            </a:pPr>
            <a:r>
              <a:rPr lang="fa-IR" sz="2800" dirty="0">
                <a:solidFill>
                  <a:srgbClr val="272F32"/>
                </a:solidFill>
                <a:latin typeface="Tahoma" panose="020B0604030504040204" pitchFamily="34" charset="0"/>
                <a:cs typeface="B Koodak" panose="00000700000000000000" pitchFamily="2" charset="-78"/>
              </a:rPr>
              <a:t>منطقه ي خشكي در جنوب استراليا، واقع در ايالت هاي استرالياي جنوبي</a:t>
            </a:r>
            <a:r>
              <a:rPr lang="en-US" sz="2800" dirty="0">
                <a:solidFill>
                  <a:srgbClr val="272F32"/>
                </a:solidFill>
                <a:latin typeface="Tahoma" panose="020B0604030504040204" pitchFamily="34" charset="0"/>
                <a:cs typeface="B Koodak" panose="00000700000000000000" pitchFamily="2" charset="-78"/>
              </a:rPr>
              <a:t> </a:t>
            </a:r>
            <a:r>
              <a:rPr lang="fa-IR" sz="2800" dirty="0">
                <a:solidFill>
                  <a:srgbClr val="272F32"/>
                </a:solidFill>
                <a:latin typeface="Tahoma" panose="020B0604030504040204" pitchFamily="34" charset="0"/>
                <a:cs typeface="B Koodak" panose="00000700000000000000" pitchFamily="2" charset="-78"/>
              </a:rPr>
              <a:t>و  استرالياي غربي. سرزمين لم يزرعي از تپه هاي شني و درياچه هاي نمكي و  علف هاي پراكنده. اين بيابان حدود 350000 کیلومتر مربع وسعت دارد و گروه هاي مختلفي از بوميان استراليايي در اين بيابان زندگي مي كنند.</a:t>
            </a:r>
            <a:endParaRPr lang="en-US" sz="2800" dirty="0">
              <a:cs typeface="B Koodak" panose="00000700000000000000" pitchFamily="2" charset="-78"/>
            </a:endParaRPr>
          </a:p>
        </p:txBody>
      </p:sp>
    </p:spTree>
    <p:extLst>
      <p:ext uri="{BB962C8B-B14F-4D97-AF65-F5344CB8AC3E}">
        <p14:creationId xmlns:p14="http://schemas.microsoft.com/office/powerpoint/2010/main" val="192203341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912" y="0"/>
            <a:ext cx="10312176" cy="6858000"/>
          </a:xfrm>
          <a:prstGeom prst="rect">
            <a:avLst/>
          </a:prstGeom>
        </p:spPr>
      </p:pic>
      <p:sp>
        <p:nvSpPr>
          <p:cNvPr id="4" name="Rectangle 3"/>
          <p:cNvSpPr/>
          <p:nvPr/>
        </p:nvSpPr>
        <p:spPr>
          <a:xfrm>
            <a:off x="1518685" y="334283"/>
            <a:ext cx="1423788" cy="400110"/>
          </a:xfrm>
          <a:prstGeom prst="rect">
            <a:avLst/>
          </a:prstGeom>
        </p:spPr>
        <p:txBody>
          <a:bodyPr wrap="none">
            <a:spAutoFit/>
          </a:bodyPr>
          <a:lstStyle/>
          <a:p>
            <a:pPr algn="ctr"/>
            <a:r>
              <a:rPr lang="fa-IR" sz="2000" dirty="0">
                <a:solidFill>
                  <a:srgbClr val="2A2A2A"/>
                </a:solidFill>
                <a:latin typeface="tahoma" panose="020B0604030504040204" pitchFamily="34" charset="0"/>
                <a:cs typeface="B Koodak" panose="00000700000000000000" pitchFamily="2" charset="-78"/>
              </a:rPr>
              <a:t>بیابان ویکتوریا</a:t>
            </a:r>
            <a:endParaRPr lang="en-US" sz="2000" dirty="0"/>
          </a:p>
        </p:txBody>
      </p:sp>
    </p:spTree>
    <p:extLst>
      <p:ext uri="{BB962C8B-B14F-4D97-AF65-F5344CB8AC3E}">
        <p14:creationId xmlns:p14="http://schemas.microsoft.com/office/powerpoint/2010/main" val="490366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6999" y="-2667003"/>
            <a:ext cx="6858001" cy="12192003"/>
          </a:xfrm>
          <a:prstGeom prst="rect">
            <a:avLst/>
          </a:prstGeom>
        </p:spPr>
      </p:pic>
      <p:sp>
        <p:nvSpPr>
          <p:cNvPr id="5" name="Rectangle 4"/>
          <p:cNvSpPr/>
          <p:nvPr/>
        </p:nvSpPr>
        <p:spPr>
          <a:xfrm>
            <a:off x="5463454" y="1144774"/>
            <a:ext cx="1265090" cy="584775"/>
          </a:xfrm>
          <a:prstGeom prst="rect">
            <a:avLst/>
          </a:prstGeom>
        </p:spPr>
        <p:txBody>
          <a:bodyPr wrap="none">
            <a:spAutoFit/>
          </a:bodyPr>
          <a:lstStyle/>
          <a:p>
            <a:pPr algn="ctr"/>
            <a:r>
              <a:rPr lang="fa-IR" sz="3200" dirty="0">
                <a:solidFill>
                  <a:srgbClr val="2A2A2A"/>
                </a:solidFill>
                <a:latin typeface="tahoma" panose="020B0604030504040204" pitchFamily="34" charset="0"/>
                <a:cs typeface="B Koodak" panose="00000700000000000000" pitchFamily="2" charset="-78"/>
              </a:rPr>
              <a:t>کانگورو</a:t>
            </a:r>
            <a:endParaRPr lang="en-US" sz="3200" dirty="0"/>
          </a:p>
        </p:txBody>
      </p:sp>
      <p:sp>
        <p:nvSpPr>
          <p:cNvPr id="6" name="Rectangle 5"/>
          <p:cNvSpPr/>
          <p:nvPr/>
        </p:nvSpPr>
        <p:spPr>
          <a:xfrm>
            <a:off x="1504949" y="1692643"/>
            <a:ext cx="9592541" cy="3108543"/>
          </a:xfrm>
          <a:prstGeom prst="rect">
            <a:avLst/>
          </a:prstGeom>
        </p:spPr>
        <p:txBody>
          <a:bodyPr wrap="square">
            <a:spAutoFit/>
          </a:bodyPr>
          <a:lstStyle/>
          <a:p>
            <a:pPr algn="just"/>
            <a:r>
              <a:rPr lang="fa-IR" sz="2800" dirty="0">
                <a:solidFill>
                  <a:srgbClr val="272F32"/>
                </a:solidFill>
                <a:latin typeface="Tahoma" panose="020B0604030504040204" pitchFamily="34" charset="0"/>
                <a:cs typeface="B Koodak" panose="00000700000000000000" pitchFamily="2" charset="-78"/>
              </a:rPr>
              <a:t>کانگورو نماد کشور استرالیا است و حدود 63 گونه از این جانور کیسه دار در کشور استرالیا زندگی می کنند. کانگورو ها به سبب دم قدرتمند و عضلانی، جفت پای پشتی قوی، ارتفاع زیاد، پشم های کوتاه و بلند و گوش های نوک تیز شناخته می شوند.</a:t>
            </a:r>
          </a:p>
          <a:p>
            <a:pPr algn="just"/>
            <a:r>
              <a:rPr lang="fa-IR" sz="2800" dirty="0">
                <a:solidFill>
                  <a:srgbClr val="272F32"/>
                </a:solidFill>
                <a:latin typeface="Tahoma" panose="020B0604030504040204" pitchFamily="34" charset="0"/>
                <a:cs typeface="B Koodak" panose="00000700000000000000" pitchFamily="2" charset="-78"/>
              </a:rPr>
              <a:t>کانگورو ها گیاهخوارند. آنها علف می خورند، گل، برگ، سرخس، خزه، و همچنین حشرات را نیز میخورند. همچون گاو ها، کانگورو ها نیز غذای خود را نشخوار می کنند، تا بطور کامل برای هضم آماده شود.</a:t>
            </a:r>
          </a:p>
        </p:txBody>
      </p:sp>
    </p:spTree>
    <p:extLst>
      <p:ext uri="{BB962C8B-B14F-4D97-AF65-F5344CB8AC3E}">
        <p14:creationId xmlns:p14="http://schemas.microsoft.com/office/powerpoint/2010/main" val="2848129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6999" y="-2667003"/>
            <a:ext cx="6858001" cy="12192003"/>
          </a:xfrm>
          <a:prstGeom prst="rect">
            <a:avLst/>
          </a:prstGeom>
        </p:spPr>
      </p:pic>
      <p:sp>
        <p:nvSpPr>
          <p:cNvPr id="2" name="Rectangle 1"/>
          <p:cNvSpPr/>
          <p:nvPr/>
        </p:nvSpPr>
        <p:spPr>
          <a:xfrm>
            <a:off x="1392382" y="1069354"/>
            <a:ext cx="9601200" cy="5262979"/>
          </a:xfrm>
          <a:prstGeom prst="rect">
            <a:avLst/>
          </a:prstGeom>
        </p:spPr>
        <p:txBody>
          <a:bodyPr wrap="square">
            <a:spAutoFit/>
          </a:bodyPr>
          <a:lstStyle/>
          <a:p>
            <a:pPr algn="just"/>
            <a:r>
              <a:rPr lang="fa-IR" sz="2800" dirty="0">
                <a:solidFill>
                  <a:srgbClr val="272F32"/>
                </a:solidFill>
                <a:latin typeface="Tahoma" panose="020B0604030504040204" pitchFamily="34" charset="0"/>
                <a:cs typeface="B Koodak" panose="00000700000000000000" pitchFamily="2" charset="-78"/>
              </a:rPr>
              <a:t>کانگورو ها تنها حیواناتی هستند که برای حرکت از لی لی استفاده می کنند. پاهای پشتی فنری آنها از پاهای جلویی آنها بسیار قوی تر و دراز تر هستند. آنها می توانند در یک پرش به ارتفاع 7 متر برسند، و همچنین با سرعت 48 کیلومتر بر ساعت به جلو حرکت کنند. سرعت گشت و گذار طبیعی آنها حدود 32 کیلومتر بر ساعت است.</a:t>
            </a:r>
          </a:p>
          <a:p>
            <a:pPr algn="just"/>
            <a:r>
              <a:rPr lang="fa-IR" sz="2800" dirty="0">
                <a:solidFill>
                  <a:srgbClr val="272F32"/>
                </a:solidFill>
                <a:latin typeface="Tahoma" panose="020B0604030504040204" pitchFamily="34" charset="0"/>
                <a:cs typeface="B Koodak" panose="00000700000000000000" pitchFamily="2" charset="-78"/>
              </a:rPr>
              <a:t>یک کانگورو ی ماده بین 21 تا 38 روز حامله می شود، و می تواند تا 4 نوزاد را در یک بار حاملگی به دنیا آورد. هرچند به دنیا آوردن چهار نوزاد برای یک کانگوروی ماده غیر طبیعی است.</a:t>
            </a:r>
          </a:p>
          <a:p>
            <a:pPr algn="just"/>
            <a:r>
              <a:rPr lang="fa-IR" sz="2800" dirty="0">
                <a:solidFill>
                  <a:srgbClr val="272F32"/>
                </a:solidFill>
                <a:latin typeface="Tahoma" panose="020B0604030504040204" pitchFamily="34" charset="0"/>
                <a:cs typeface="B Koodak" panose="00000700000000000000" pitchFamily="2" charset="-78"/>
              </a:rPr>
              <a:t>در زمان به دنیا آمدن، یک کانگورو به اندازه یک زنبور، کوچک است و بین 5 تا 25 میلی متر اندازه دارد. او بعد از به دنیا آمدن، به کیسه منتقل می شود، جایی که برای 120 تا 450 روز قرار است نگهداری شود.</a:t>
            </a:r>
          </a:p>
          <a:p>
            <a:pPr algn="just"/>
            <a:endParaRPr lang="en-US" sz="2800" dirty="0">
              <a:solidFill>
                <a:srgbClr val="272F32"/>
              </a:solidFill>
              <a:latin typeface="Tahoma" panose="020B0604030504040204" pitchFamily="34" charset="0"/>
              <a:cs typeface="B Koodak" panose="00000700000000000000" pitchFamily="2" charset="-78"/>
            </a:endParaRPr>
          </a:p>
        </p:txBody>
      </p:sp>
    </p:spTree>
    <p:extLst>
      <p:ext uri="{BB962C8B-B14F-4D97-AF65-F5344CB8AC3E}">
        <p14:creationId xmlns:p14="http://schemas.microsoft.com/office/powerpoint/2010/main" val="1156338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97" y="0"/>
            <a:ext cx="10321405" cy="6858000"/>
          </a:xfrm>
          <a:prstGeom prst="rect">
            <a:avLst/>
          </a:prstGeom>
        </p:spPr>
      </p:pic>
    </p:spTree>
    <p:extLst>
      <p:ext uri="{BB962C8B-B14F-4D97-AF65-F5344CB8AC3E}">
        <p14:creationId xmlns:p14="http://schemas.microsoft.com/office/powerpoint/2010/main" val="39134309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78"/>
            <a:ext cx="12192000" cy="6883977"/>
          </a:xfrm>
          <a:prstGeom prst="rect">
            <a:avLst/>
          </a:prstGeom>
        </p:spPr>
      </p:pic>
      <p:grpSp>
        <p:nvGrpSpPr>
          <p:cNvPr id="7" name="Group 6"/>
          <p:cNvGrpSpPr/>
          <p:nvPr/>
        </p:nvGrpSpPr>
        <p:grpSpPr>
          <a:xfrm>
            <a:off x="4510832" y="216351"/>
            <a:ext cx="3170330" cy="1489734"/>
            <a:chOff x="4510833" y="256892"/>
            <a:chExt cx="3170330" cy="148973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833" y="256892"/>
              <a:ext cx="3170330" cy="1489734"/>
            </a:xfrm>
            <a:prstGeom prst="rect">
              <a:avLst/>
            </a:prstGeom>
          </p:spPr>
        </p:pic>
        <p:sp>
          <p:nvSpPr>
            <p:cNvPr id="6" name="Rectangle 5"/>
            <p:cNvSpPr/>
            <p:nvPr/>
          </p:nvSpPr>
          <p:spPr>
            <a:xfrm>
              <a:off x="4839885" y="709371"/>
              <a:ext cx="2512226" cy="584775"/>
            </a:xfrm>
            <a:prstGeom prst="rect">
              <a:avLst/>
            </a:prstGeom>
          </p:spPr>
          <p:txBody>
            <a:bodyPr wrap="none">
              <a:spAutoFit/>
            </a:bodyPr>
            <a:lstStyle/>
            <a:p>
              <a:r>
                <a:rPr lang="fa-IR" sz="3200" dirty="0">
                  <a:cs typeface="B Koodak" panose="00000700000000000000" pitchFamily="2" charset="-78"/>
                </a:rPr>
                <a:t>موقعیت و وسعت</a:t>
              </a:r>
              <a:endParaRPr lang="en-US" sz="3200" dirty="0">
                <a:cs typeface="B Koodak" panose="00000700000000000000" pitchFamily="2" charset="-78"/>
              </a:endParaRPr>
            </a:p>
          </p:txBody>
        </p:sp>
      </p:grpSp>
      <p:sp>
        <p:nvSpPr>
          <p:cNvPr id="8" name="Rectangle 7"/>
          <p:cNvSpPr/>
          <p:nvPr/>
        </p:nvSpPr>
        <p:spPr>
          <a:xfrm>
            <a:off x="3093024" y="1991735"/>
            <a:ext cx="6005945" cy="584775"/>
          </a:xfrm>
          <a:prstGeom prst="rect">
            <a:avLst/>
          </a:prstGeom>
        </p:spPr>
        <p:txBody>
          <a:bodyPr wrap="square">
            <a:spAutoFit/>
          </a:bodyPr>
          <a:lstStyle/>
          <a:p>
            <a:pPr algn="ctr"/>
            <a:r>
              <a:rPr lang="fa-IR" sz="3200" dirty="0">
                <a:cs typeface="B Koodak" panose="00000700000000000000" pitchFamily="2" charset="-78"/>
              </a:rPr>
              <a:t>اقیانوسیه‌ کوچک‌ترین‌ قارۀ کره‌ زمین‌ است. </a:t>
            </a:r>
            <a:endParaRPr lang="en-US" sz="3200" dirty="0">
              <a:cs typeface="B Koodak" panose="00000700000000000000" pitchFamily="2" charset="-78"/>
            </a:endParaRPr>
          </a:p>
        </p:txBody>
      </p:sp>
      <p:grpSp>
        <p:nvGrpSpPr>
          <p:cNvPr id="16" name="Group 15"/>
          <p:cNvGrpSpPr/>
          <p:nvPr/>
        </p:nvGrpSpPr>
        <p:grpSpPr>
          <a:xfrm>
            <a:off x="8208439" y="1746626"/>
            <a:ext cx="4874093" cy="5033745"/>
            <a:chOff x="8208439" y="1001758"/>
            <a:chExt cx="4874093" cy="503374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439" y="1001758"/>
              <a:ext cx="4874093" cy="5033745"/>
            </a:xfrm>
            <a:prstGeom prst="rect">
              <a:avLst/>
            </a:prstGeom>
          </p:spPr>
        </p:pic>
        <p:sp>
          <p:nvSpPr>
            <p:cNvPr id="15" name="Rectangle 14"/>
            <p:cNvSpPr/>
            <p:nvPr/>
          </p:nvSpPr>
          <p:spPr>
            <a:xfrm>
              <a:off x="9465029" y="2980021"/>
              <a:ext cx="2360911" cy="1077218"/>
            </a:xfrm>
            <a:prstGeom prst="rect">
              <a:avLst/>
            </a:prstGeom>
          </p:spPr>
          <p:txBody>
            <a:bodyPr wrap="square">
              <a:spAutoFit/>
            </a:bodyPr>
            <a:lstStyle/>
            <a:p>
              <a:pPr algn="ctr"/>
              <a:r>
                <a:rPr lang="fa-IR" sz="3200" dirty="0">
                  <a:cs typeface="B Koodak" panose="00000700000000000000" pitchFamily="2" charset="-78"/>
                </a:rPr>
                <a:t>عقاید </a:t>
              </a:r>
            </a:p>
            <a:p>
              <a:pPr algn="ctr"/>
              <a:r>
                <a:rPr lang="fa-IR" sz="3200" dirty="0">
                  <a:cs typeface="B Koodak" panose="00000700000000000000" pitchFamily="2" charset="-78"/>
                </a:rPr>
                <a:t>صاحب نظران </a:t>
              </a:r>
            </a:p>
          </p:txBody>
        </p:sp>
      </p:grpSp>
      <p:grpSp>
        <p:nvGrpSpPr>
          <p:cNvPr id="34" name="Group 33"/>
          <p:cNvGrpSpPr/>
          <p:nvPr/>
        </p:nvGrpSpPr>
        <p:grpSpPr>
          <a:xfrm>
            <a:off x="82010" y="2670292"/>
            <a:ext cx="9462226" cy="1911945"/>
            <a:chOff x="-363256" y="3036100"/>
            <a:chExt cx="9462226" cy="2131815"/>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256" y="3036100"/>
              <a:ext cx="9462226" cy="2131815"/>
            </a:xfrm>
            <a:prstGeom prst="rect">
              <a:avLst/>
            </a:prstGeom>
          </p:spPr>
        </p:pic>
        <p:sp>
          <p:nvSpPr>
            <p:cNvPr id="31" name="Rectangle 30"/>
            <p:cNvSpPr/>
            <p:nvPr/>
          </p:nvSpPr>
          <p:spPr>
            <a:xfrm>
              <a:off x="717137" y="3525228"/>
              <a:ext cx="7201663" cy="1077218"/>
            </a:xfrm>
            <a:prstGeom prst="rect">
              <a:avLst/>
            </a:prstGeom>
          </p:spPr>
          <p:txBody>
            <a:bodyPr wrap="square">
              <a:spAutoFit/>
            </a:bodyPr>
            <a:lstStyle/>
            <a:p>
              <a:pPr algn="ctr"/>
              <a:r>
                <a:rPr lang="fa-IR" sz="3200" dirty="0">
                  <a:cs typeface="B Koodak" panose="00000700000000000000" pitchFamily="2" charset="-78"/>
                </a:rPr>
                <a:t>برخی استرالیا وجزایری را که در نزدیکی آن در اقیانوس آرام قرار گرفته اند، اقیانوسیه می نامند.</a:t>
              </a:r>
            </a:p>
          </p:txBody>
        </p:sp>
      </p:grpSp>
      <p:grpSp>
        <p:nvGrpSpPr>
          <p:cNvPr id="39" name="Group 38"/>
          <p:cNvGrpSpPr/>
          <p:nvPr/>
        </p:nvGrpSpPr>
        <p:grpSpPr>
          <a:xfrm>
            <a:off x="108772" y="4769801"/>
            <a:ext cx="9462226" cy="1900634"/>
            <a:chOff x="-129016" y="4737285"/>
            <a:chExt cx="9462226" cy="1900634"/>
          </a:xfrm>
        </p:grpSpPr>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16" y="4737285"/>
              <a:ext cx="9462226" cy="1900634"/>
            </a:xfrm>
            <a:prstGeom prst="rect">
              <a:avLst/>
            </a:prstGeom>
          </p:spPr>
        </p:pic>
        <p:sp>
          <p:nvSpPr>
            <p:cNvPr id="38" name="Rectangle 37"/>
            <p:cNvSpPr/>
            <p:nvPr/>
          </p:nvSpPr>
          <p:spPr>
            <a:xfrm>
              <a:off x="846756" y="5395214"/>
              <a:ext cx="7229864" cy="584775"/>
            </a:xfrm>
            <a:prstGeom prst="rect">
              <a:avLst/>
            </a:prstGeom>
          </p:spPr>
          <p:txBody>
            <a:bodyPr wrap="none">
              <a:spAutoFit/>
            </a:bodyPr>
            <a:lstStyle/>
            <a:p>
              <a:pPr algn="ctr"/>
              <a:r>
                <a:rPr lang="fa-IR" sz="3200" dirty="0">
                  <a:cs typeface="B Koodak" panose="00000700000000000000" pitchFamily="2" charset="-78"/>
                </a:rPr>
                <a:t>برخی استرالیا را قاره ای مستقل به حساب آورده اند.</a:t>
              </a:r>
            </a:p>
          </p:txBody>
        </p:sp>
      </p:grpSp>
    </p:spTree>
    <p:extLst>
      <p:ext uri="{BB962C8B-B14F-4D97-AF65-F5344CB8AC3E}">
        <p14:creationId xmlns:p14="http://schemas.microsoft.com/office/powerpoint/2010/main" val="402340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out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45"/>
            <a:ext cx="12192000" cy="692034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3366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547" y="552814"/>
            <a:ext cx="571500" cy="666750"/>
          </a:xfrm>
          <a:prstGeom prst="rect">
            <a:avLst/>
          </a:prstGeom>
        </p:spPr>
      </p:pic>
      <p:sp>
        <p:nvSpPr>
          <p:cNvPr id="6" name="Rectangle 5"/>
          <p:cNvSpPr/>
          <p:nvPr/>
        </p:nvSpPr>
        <p:spPr>
          <a:xfrm>
            <a:off x="8333664" y="1184563"/>
            <a:ext cx="3858336" cy="2062103"/>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رشته کوه های نسبتاً مرتفع در کدام سمت استرالیا و به موازات ساحل کدام اقیانوس کشیده شده اند؟</a:t>
            </a:r>
            <a:endParaRPr lang="en-US" sz="3200" dirty="0"/>
          </a:p>
        </p:txBody>
      </p:sp>
      <p:sp>
        <p:nvSpPr>
          <p:cNvPr id="7" name="Rectangle 6"/>
          <p:cNvSpPr/>
          <p:nvPr/>
        </p:nvSpPr>
        <p:spPr>
          <a:xfrm rot="5400000">
            <a:off x="3127653" y="3162065"/>
            <a:ext cx="2825026" cy="1319676"/>
          </a:xfrm>
          <a:custGeom>
            <a:avLst/>
            <a:gdLst>
              <a:gd name="connsiteX0" fmla="*/ 0 w 2970501"/>
              <a:gd name="connsiteY0" fmla="*/ 0 h 363682"/>
              <a:gd name="connsiteX1" fmla="*/ 2970501 w 2970501"/>
              <a:gd name="connsiteY1" fmla="*/ 0 h 363682"/>
              <a:gd name="connsiteX2" fmla="*/ 2970501 w 2970501"/>
              <a:gd name="connsiteY2" fmla="*/ 363682 h 363682"/>
              <a:gd name="connsiteX3" fmla="*/ 0 w 2970501"/>
              <a:gd name="connsiteY3" fmla="*/ 363682 h 363682"/>
              <a:gd name="connsiteX4" fmla="*/ 0 w 2970501"/>
              <a:gd name="connsiteY4" fmla="*/ 0 h 363682"/>
              <a:gd name="connsiteX0" fmla="*/ 685803 w 2970501"/>
              <a:gd name="connsiteY0" fmla="*/ 0 h 758538"/>
              <a:gd name="connsiteX1" fmla="*/ 2970501 w 2970501"/>
              <a:gd name="connsiteY1" fmla="*/ 394856 h 758538"/>
              <a:gd name="connsiteX2" fmla="*/ 2970501 w 2970501"/>
              <a:gd name="connsiteY2" fmla="*/ 758538 h 758538"/>
              <a:gd name="connsiteX3" fmla="*/ 0 w 2970501"/>
              <a:gd name="connsiteY3" fmla="*/ 758538 h 758538"/>
              <a:gd name="connsiteX4" fmla="*/ 685803 w 2970501"/>
              <a:gd name="connsiteY4" fmla="*/ 0 h 758538"/>
              <a:gd name="connsiteX0" fmla="*/ 685803 w 2970501"/>
              <a:gd name="connsiteY0" fmla="*/ 0 h 758619"/>
              <a:gd name="connsiteX1" fmla="*/ 2970501 w 2970501"/>
              <a:gd name="connsiteY1" fmla="*/ 394856 h 758619"/>
              <a:gd name="connsiteX2" fmla="*/ 2970501 w 2970501"/>
              <a:gd name="connsiteY2" fmla="*/ 758538 h 758619"/>
              <a:gd name="connsiteX3" fmla="*/ 984625 w 2970501"/>
              <a:gd name="connsiteY3" fmla="*/ 544876 h 758619"/>
              <a:gd name="connsiteX4" fmla="*/ 0 w 2970501"/>
              <a:gd name="connsiteY4" fmla="*/ 758538 h 758619"/>
              <a:gd name="connsiteX5" fmla="*/ 685803 w 2970501"/>
              <a:gd name="connsiteY5" fmla="*/ 0 h 758619"/>
              <a:gd name="connsiteX0" fmla="*/ 685803 w 2970501"/>
              <a:gd name="connsiteY0" fmla="*/ 0 h 758619"/>
              <a:gd name="connsiteX1" fmla="*/ 2970501 w 2970501"/>
              <a:gd name="connsiteY1" fmla="*/ 394856 h 758619"/>
              <a:gd name="connsiteX2" fmla="*/ 2970501 w 2970501"/>
              <a:gd name="connsiteY2" fmla="*/ 758538 h 758619"/>
              <a:gd name="connsiteX3" fmla="*/ 984625 w 2970501"/>
              <a:gd name="connsiteY3" fmla="*/ 544876 h 758619"/>
              <a:gd name="connsiteX4" fmla="*/ 0 w 2970501"/>
              <a:gd name="connsiteY4" fmla="*/ 758538 h 758619"/>
              <a:gd name="connsiteX5" fmla="*/ 685803 w 2970501"/>
              <a:gd name="connsiteY5" fmla="*/ 0 h 758619"/>
              <a:gd name="connsiteX0" fmla="*/ 685803 w 2970501"/>
              <a:gd name="connsiteY0" fmla="*/ 0 h 1153421"/>
              <a:gd name="connsiteX1" fmla="*/ 2970501 w 2970501"/>
              <a:gd name="connsiteY1" fmla="*/ 394856 h 1153421"/>
              <a:gd name="connsiteX2" fmla="*/ 2201574 w 2970501"/>
              <a:gd name="connsiteY2" fmla="*/ 1153392 h 1153421"/>
              <a:gd name="connsiteX3" fmla="*/ 984625 w 2970501"/>
              <a:gd name="connsiteY3" fmla="*/ 544876 h 1153421"/>
              <a:gd name="connsiteX4" fmla="*/ 0 w 2970501"/>
              <a:gd name="connsiteY4" fmla="*/ 758538 h 1153421"/>
              <a:gd name="connsiteX5" fmla="*/ 685803 w 2970501"/>
              <a:gd name="connsiteY5" fmla="*/ 0 h 1153421"/>
              <a:gd name="connsiteX0" fmla="*/ 685803 w 2492519"/>
              <a:gd name="connsiteY0" fmla="*/ 0 h 1153421"/>
              <a:gd name="connsiteX1" fmla="*/ 2492519 w 2492519"/>
              <a:gd name="connsiteY1" fmla="*/ 665020 h 1153421"/>
              <a:gd name="connsiteX2" fmla="*/ 2201574 w 2492519"/>
              <a:gd name="connsiteY2" fmla="*/ 1153392 h 1153421"/>
              <a:gd name="connsiteX3" fmla="*/ 984625 w 2492519"/>
              <a:gd name="connsiteY3" fmla="*/ 544876 h 1153421"/>
              <a:gd name="connsiteX4" fmla="*/ 0 w 2492519"/>
              <a:gd name="connsiteY4" fmla="*/ 758538 h 1153421"/>
              <a:gd name="connsiteX5" fmla="*/ 685803 w 2492519"/>
              <a:gd name="connsiteY5" fmla="*/ 0 h 1153421"/>
              <a:gd name="connsiteX0" fmla="*/ 789713 w 2492519"/>
              <a:gd name="connsiteY0" fmla="*/ 0 h 1319676"/>
              <a:gd name="connsiteX1" fmla="*/ 2492519 w 2492519"/>
              <a:gd name="connsiteY1" fmla="*/ 831275 h 1319676"/>
              <a:gd name="connsiteX2" fmla="*/ 2201574 w 2492519"/>
              <a:gd name="connsiteY2" fmla="*/ 1319647 h 1319676"/>
              <a:gd name="connsiteX3" fmla="*/ 984625 w 2492519"/>
              <a:gd name="connsiteY3" fmla="*/ 711131 h 1319676"/>
              <a:gd name="connsiteX4" fmla="*/ 0 w 2492519"/>
              <a:gd name="connsiteY4" fmla="*/ 924793 h 1319676"/>
              <a:gd name="connsiteX5" fmla="*/ 789713 w 2492519"/>
              <a:gd name="connsiteY5" fmla="*/ 0 h 1319676"/>
              <a:gd name="connsiteX0" fmla="*/ 1122220 w 2825026"/>
              <a:gd name="connsiteY0" fmla="*/ 0 h 1319676"/>
              <a:gd name="connsiteX1" fmla="*/ 2825026 w 2825026"/>
              <a:gd name="connsiteY1" fmla="*/ 831275 h 1319676"/>
              <a:gd name="connsiteX2" fmla="*/ 2534081 w 2825026"/>
              <a:gd name="connsiteY2" fmla="*/ 1319647 h 1319676"/>
              <a:gd name="connsiteX3" fmla="*/ 1317132 w 2825026"/>
              <a:gd name="connsiteY3" fmla="*/ 711131 h 1319676"/>
              <a:gd name="connsiteX4" fmla="*/ 0 w 2825026"/>
              <a:gd name="connsiteY4" fmla="*/ 966357 h 1319676"/>
              <a:gd name="connsiteX5" fmla="*/ 1122220 w 2825026"/>
              <a:gd name="connsiteY5" fmla="*/ 0 h 131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026" h="1319676">
                <a:moveTo>
                  <a:pt x="1122220" y="0"/>
                </a:moveTo>
                <a:lnTo>
                  <a:pt x="2825026" y="831275"/>
                </a:lnTo>
                <a:lnTo>
                  <a:pt x="2534081" y="1319647"/>
                </a:lnTo>
                <a:cubicBezTo>
                  <a:pt x="1989884" y="1324626"/>
                  <a:pt x="1861329" y="706152"/>
                  <a:pt x="1317132" y="711131"/>
                </a:cubicBezTo>
                <a:cubicBezTo>
                  <a:pt x="1051269" y="636880"/>
                  <a:pt x="328208" y="895136"/>
                  <a:pt x="0" y="966357"/>
                </a:cubicBezTo>
                <a:lnTo>
                  <a:pt x="1122220" y="0"/>
                </a:lnTo>
                <a:close/>
              </a:path>
            </a:pathLst>
          </a:cu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382" y="3559965"/>
            <a:ext cx="2628900" cy="523875"/>
          </a:xfrm>
          <a:prstGeom prst="rect">
            <a:avLst/>
          </a:prstGeom>
        </p:spPr>
      </p:pic>
      <p:sp>
        <p:nvSpPr>
          <p:cNvPr id="11" name="Rectangle 10"/>
          <p:cNvSpPr/>
          <p:nvPr/>
        </p:nvSpPr>
        <p:spPr>
          <a:xfrm>
            <a:off x="9080332" y="4390611"/>
            <a:ext cx="2214918" cy="584775"/>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در سمت شرق</a:t>
            </a:r>
          </a:p>
        </p:txBody>
      </p:sp>
      <p:sp>
        <p:nvSpPr>
          <p:cNvPr id="12" name="Rectangle 11"/>
          <p:cNvSpPr/>
          <p:nvPr/>
        </p:nvSpPr>
        <p:spPr>
          <a:xfrm>
            <a:off x="8333664" y="5254092"/>
            <a:ext cx="3858336" cy="584775"/>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اقیانوس آرام ( جنوبی)</a:t>
            </a:r>
          </a:p>
        </p:txBody>
      </p:sp>
      <p:pic>
        <p:nvPicPr>
          <p:cNvPr id="4" name="Picture 3">
            <a:extLst>
              <a:ext uri="{FF2B5EF4-FFF2-40B4-BE49-F238E27FC236}">
                <a16:creationId xmlns:a16="http://schemas.microsoft.com/office/drawing/2014/main" id="{9E559295-BF63-480D-AEB9-F871C9CA36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2335" y="7566"/>
            <a:ext cx="2455333" cy="615159"/>
          </a:xfrm>
          <a:prstGeom prst="rect">
            <a:avLst/>
          </a:prstGeom>
        </p:spPr>
      </p:pic>
    </p:spTree>
    <p:extLst>
      <p:ext uri="{BB962C8B-B14F-4D97-AF65-F5344CB8AC3E}">
        <p14:creationId xmlns:p14="http://schemas.microsoft.com/office/powerpoint/2010/main" val="41527969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0"/>
            <a:ext cx="85725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5030" y="184438"/>
            <a:ext cx="571500" cy="6667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547720" cy="6858000"/>
          </a:xfrm>
          <a:prstGeom prst="rect">
            <a:avLst/>
          </a:prstGeom>
        </p:spPr>
      </p:pic>
      <p:sp>
        <p:nvSpPr>
          <p:cNvPr id="6" name="Rectangle 5"/>
          <p:cNvSpPr/>
          <p:nvPr/>
        </p:nvSpPr>
        <p:spPr>
          <a:xfrm>
            <a:off x="9547720" y="1184563"/>
            <a:ext cx="2644280" cy="2062103"/>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در نیمۀ غربی استرالیا چه نوع ناهمواری وجود دارد؟</a:t>
            </a:r>
            <a:endParaRPr lang="en-US" sz="3200" dirty="0"/>
          </a:p>
        </p:txBody>
      </p:sp>
      <p:sp>
        <p:nvSpPr>
          <p:cNvPr id="8" name="Rectangle 7"/>
          <p:cNvSpPr/>
          <p:nvPr/>
        </p:nvSpPr>
        <p:spPr>
          <a:xfrm>
            <a:off x="1226127" y="3990110"/>
            <a:ext cx="991683" cy="415635"/>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 name="Group 2"/>
          <p:cNvGrpSpPr/>
          <p:nvPr/>
        </p:nvGrpSpPr>
        <p:grpSpPr>
          <a:xfrm>
            <a:off x="9575580" y="3169106"/>
            <a:ext cx="2616420" cy="3355663"/>
            <a:chOff x="9547720" y="3374501"/>
            <a:chExt cx="2616420" cy="3355663"/>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720" y="3374501"/>
              <a:ext cx="2616420" cy="3355663"/>
            </a:xfrm>
            <a:prstGeom prst="rect">
              <a:avLst/>
            </a:prstGeom>
          </p:spPr>
        </p:pic>
        <p:sp>
          <p:nvSpPr>
            <p:cNvPr id="10" name="Rectangle 9"/>
            <p:cNvSpPr/>
            <p:nvPr/>
          </p:nvSpPr>
          <p:spPr>
            <a:xfrm>
              <a:off x="9782627" y="4205157"/>
              <a:ext cx="2174465" cy="1569660"/>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فلات غربی</a:t>
              </a:r>
            </a:p>
            <a:p>
              <a:pPr algn="ctr"/>
              <a:endParaRPr lang="en-US" sz="3200" dirty="0">
                <a:solidFill>
                  <a:srgbClr val="2A2A2A"/>
                </a:solidFill>
                <a:latin typeface="tahoma" panose="020B0604030504040204" pitchFamily="34" charset="0"/>
                <a:cs typeface="B Koodak" panose="00000700000000000000" pitchFamily="2" charset="-78"/>
              </a:endParaRPr>
            </a:p>
            <a:p>
              <a:pPr algn="ctr"/>
              <a:r>
                <a:rPr lang="fa-IR" sz="3200" dirty="0">
                  <a:solidFill>
                    <a:srgbClr val="2A2A2A"/>
                  </a:solidFill>
                  <a:latin typeface="tahoma" panose="020B0604030504040204" pitchFamily="34" charset="0"/>
                  <a:cs typeface="B Koodak" panose="00000700000000000000" pitchFamily="2" charset="-78"/>
                </a:rPr>
                <a:t>بیابان ویکتوریا</a:t>
              </a:r>
              <a:endParaRPr lang="en-US" sz="3200" dirty="0"/>
            </a:p>
          </p:txBody>
        </p:sp>
      </p:grpSp>
      <p:sp>
        <p:nvSpPr>
          <p:cNvPr id="13" name="Rectangle 12"/>
          <p:cNvSpPr/>
          <p:nvPr/>
        </p:nvSpPr>
        <p:spPr>
          <a:xfrm>
            <a:off x="975221" y="3163538"/>
            <a:ext cx="1596970" cy="473280"/>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8DC5370B-9369-41EE-8C22-870775BF0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860" y="95137"/>
            <a:ext cx="2455333" cy="615159"/>
          </a:xfrm>
          <a:prstGeom prst="rect">
            <a:avLst/>
          </a:prstGeom>
        </p:spPr>
      </p:pic>
    </p:spTree>
    <p:extLst>
      <p:ext uri="{BB962C8B-B14F-4D97-AF65-F5344CB8AC3E}">
        <p14:creationId xmlns:p14="http://schemas.microsoft.com/office/powerpoint/2010/main" val="122441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4772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030" y="184438"/>
            <a:ext cx="571500" cy="666750"/>
          </a:xfrm>
          <a:prstGeom prst="rect">
            <a:avLst/>
          </a:prstGeom>
        </p:spPr>
      </p:pic>
      <p:sp>
        <p:nvSpPr>
          <p:cNvPr id="6" name="Rectangle 5"/>
          <p:cNvSpPr/>
          <p:nvPr/>
        </p:nvSpPr>
        <p:spPr>
          <a:xfrm>
            <a:off x="9547720" y="1184563"/>
            <a:ext cx="2644280" cy="3046988"/>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جلگۀ مرکزی استرالیا از آبرفت های کدام رود به وجود آمده است؟ این رود به کجا می ریزد؟</a:t>
            </a:r>
            <a:endParaRPr lang="en-US" sz="3200" dirty="0"/>
          </a:p>
        </p:txBody>
      </p:sp>
      <p:sp>
        <p:nvSpPr>
          <p:cNvPr id="7" name="Rectangle 6"/>
          <p:cNvSpPr/>
          <p:nvPr/>
        </p:nvSpPr>
        <p:spPr>
          <a:xfrm rot="19176015">
            <a:off x="4031672" y="4231551"/>
            <a:ext cx="991683" cy="415635"/>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2" name="Group 11"/>
          <p:cNvGrpSpPr/>
          <p:nvPr/>
        </p:nvGrpSpPr>
        <p:grpSpPr>
          <a:xfrm>
            <a:off x="9596506" y="4231551"/>
            <a:ext cx="2644280" cy="1004601"/>
            <a:chOff x="9547720" y="4494640"/>
            <a:chExt cx="2644280" cy="100460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7720" y="4494640"/>
              <a:ext cx="2644280" cy="1004601"/>
            </a:xfrm>
            <a:prstGeom prst="rect">
              <a:avLst/>
            </a:prstGeom>
          </p:spPr>
        </p:pic>
        <p:sp>
          <p:nvSpPr>
            <p:cNvPr id="9" name="Rectangle 8"/>
            <p:cNvSpPr/>
            <p:nvPr/>
          </p:nvSpPr>
          <p:spPr>
            <a:xfrm>
              <a:off x="9705109" y="4723994"/>
              <a:ext cx="2306781" cy="584775"/>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رود دارلینگ</a:t>
              </a:r>
              <a:endParaRPr lang="en-US" sz="3200" dirty="0"/>
            </a:p>
          </p:txBody>
        </p:sp>
      </p:grpSp>
      <p:grpSp>
        <p:nvGrpSpPr>
          <p:cNvPr id="13" name="Group 12"/>
          <p:cNvGrpSpPr/>
          <p:nvPr/>
        </p:nvGrpSpPr>
        <p:grpSpPr>
          <a:xfrm>
            <a:off x="9541837" y="5298335"/>
            <a:ext cx="2644280" cy="1389797"/>
            <a:chOff x="9541837" y="5298335"/>
            <a:chExt cx="2644280" cy="1389797"/>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1837" y="5298335"/>
              <a:ext cx="2644280" cy="1389797"/>
            </a:xfrm>
            <a:prstGeom prst="rect">
              <a:avLst/>
            </a:prstGeom>
          </p:spPr>
        </p:pic>
        <p:sp>
          <p:nvSpPr>
            <p:cNvPr id="11" name="Rectangle 10"/>
            <p:cNvSpPr/>
            <p:nvPr/>
          </p:nvSpPr>
          <p:spPr>
            <a:xfrm>
              <a:off x="9702909" y="5548568"/>
              <a:ext cx="2306781" cy="1077218"/>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خلیج بزرگ استرالیا</a:t>
              </a:r>
              <a:endParaRPr lang="en-US" sz="3200" dirty="0"/>
            </a:p>
          </p:txBody>
        </p:sp>
      </p:grpSp>
      <p:sp>
        <p:nvSpPr>
          <p:cNvPr id="14" name="Rectangle 13"/>
          <p:cNvSpPr/>
          <p:nvPr/>
        </p:nvSpPr>
        <p:spPr>
          <a:xfrm rot="21190938">
            <a:off x="2080455" y="4633601"/>
            <a:ext cx="1392476" cy="393165"/>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C64814D3-B671-4FC6-A154-7DCDE44BC5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538" y="117779"/>
            <a:ext cx="2455333" cy="615159"/>
          </a:xfrm>
          <a:prstGeom prst="rect">
            <a:avLst/>
          </a:prstGeom>
        </p:spPr>
      </p:pic>
    </p:spTree>
    <p:extLst>
      <p:ext uri="{BB962C8B-B14F-4D97-AF65-F5344CB8AC3E}">
        <p14:creationId xmlns:p14="http://schemas.microsoft.com/office/powerpoint/2010/main" val="65742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4772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030" y="184438"/>
            <a:ext cx="571500" cy="666750"/>
          </a:xfrm>
          <a:prstGeom prst="rect">
            <a:avLst/>
          </a:prstGeom>
        </p:spPr>
      </p:pic>
      <p:sp>
        <p:nvSpPr>
          <p:cNvPr id="6" name="Rectangle 5"/>
          <p:cNvSpPr/>
          <p:nvPr/>
        </p:nvSpPr>
        <p:spPr>
          <a:xfrm>
            <a:off x="9547720" y="1184563"/>
            <a:ext cx="2644280" cy="1569660"/>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پهناورترین بیابان استرالیا چه نام دارد؟ </a:t>
            </a:r>
            <a:endParaRPr lang="en-US" sz="3200" dirty="0"/>
          </a:p>
        </p:txBody>
      </p:sp>
      <p:grpSp>
        <p:nvGrpSpPr>
          <p:cNvPr id="10" name="Group 9"/>
          <p:cNvGrpSpPr/>
          <p:nvPr/>
        </p:nvGrpSpPr>
        <p:grpSpPr>
          <a:xfrm>
            <a:off x="9647631" y="2966920"/>
            <a:ext cx="2444456" cy="3678382"/>
            <a:chOff x="9647631" y="2966920"/>
            <a:chExt cx="2444456" cy="3678382"/>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647632" y="2966920"/>
              <a:ext cx="2444455" cy="3678382"/>
            </a:xfrm>
            <a:prstGeom prst="rect">
              <a:avLst/>
            </a:prstGeom>
          </p:spPr>
        </p:pic>
        <p:sp>
          <p:nvSpPr>
            <p:cNvPr id="9" name="Rectangle 8"/>
            <p:cNvSpPr/>
            <p:nvPr/>
          </p:nvSpPr>
          <p:spPr>
            <a:xfrm>
              <a:off x="9647631" y="4267502"/>
              <a:ext cx="2444455" cy="1077218"/>
            </a:xfrm>
            <a:prstGeom prst="rect">
              <a:avLst/>
            </a:prstGeom>
          </p:spPr>
          <p:txBody>
            <a:bodyPr wrap="square">
              <a:spAutoFit/>
            </a:bodyPr>
            <a:lstStyle/>
            <a:p>
              <a:pPr algn="ctr"/>
              <a:r>
                <a:rPr lang="fa-IR" sz="3200" dirty="0">
                  <a:solidFill>
                    <a:srgbClr val="2A2A2A"/>
                  </a:solidFill>
                  <a:latin typeface="tahoma" panose="020B0604030504040204" pitchFamily="34" charset="0"/>
                  <a:cs typeface="B Koodak" panose="00000700000000000000" pitchFamily="2" charset="-78"/>
                </a:rPr>
                <a:t>بیابان بزرگ ویکتوریا</a:t>
              </a:r>
              <a:endParaRPr lang="en-US" sz="3200" dirty="0"/>
            </a:p>
          </p:txBody>
        </p:sp>
      </p:grpSp>
      <p:sp>
        <p:nvSpPr>
          <p:cNvPr id="11" name="Rectangle 10"/>
          <p:cNvSpPr/>
          <p:nvPr/>
        </p:nvSpPr>
        <p:spPr>
          <a:xfrm>
            <a:off x="935182" y="3134818"/>
            <a:ext cx="1708763" cy="418873"/>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1BC4F56-36E7-4C87-9D02-E3D5B52C1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2387" y="95137"/>
            <a:ext cx="2455333" cy="615159"/>
          </a:xfrm>
          <a:prstGeom prst="rect">
            <a:avLst/>
          </a:prstGeom>
        </p:spPr>
      </p:pic>
    </p:spTree>
    <p:extLst>
      <p:ext uri="{BB962C8B-B14F-4D97-AF65-F5344CB8AC3E}">
        <p14:creationId xmlns:p14="http://schemas.microsoft.com/office/powerpoint/2010/main" val="1037889315"/>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68924" y="404919"/>
            <a:ext cx="11654152" cy="584775"/>
          </a:xfrm>
          <a:prstGeom prst="rect">
            <a:avLst/>
          </a:prstGeom>
        </p:spPr>
        <p:txBody>
          <a:bodyPr wrap="none">
            <a:spAutoFit/>
          </a:bodyPr>
          <a:lstStyle/>
          <a:p>
            <a:pPr algn="ctr"/>
            <a:r>
              <a:rPr lang="fa-IR" sz="3200" dirty="0">
                <a:solidFill>
                  <a:srgbClr val="C00000"/>
                </a:solidFill>
                <a:latin typeface="tahoma" panose="020B0604030504040204" pitchFamily="34" charset="0"/>
                <a:cs typeface="B Koodak" panose="00000700000000000000" pitchFamily="2" charset="-78"/>
              </a:rPr>
              <a:t>نیوزیلند کشوری کوهستانی </a:t>
            </a:r>
            <a:r>
              <a:rPr lang="fa-IR" sz="3200" dirty="0">
                <a:solidFill>
                  <a:srgbClr val="2A2A2A"/>
                </a:solidFill>
                <a:latin typeface="tahoma" panose="020B0604030504040204" pitchFamily="34" charset="0"/>
                <a:cs typeface="B Koodak" panose="00000700000000000000" pitchFamily="2" charset="-78"/>
              </a:rPr>
              <a:t>است و </a:t>
            </a:r>
            <a:r>
              <a:rPr lang="fa-IR" sz="3200" dirty="0">
                <a:solidFill>
                  <a:srgbClr val="C00000"/>
                </a:solidFill>
                <a:latin typeface="tahoma" panose="020B0604030504040204" pitchFamily="34" charset="0"/>
                <a:cs typeface="B Koodak" panose="00000700000000000000" pitchFamily="2" charset="-78"/>
              </a:rPr>
              <a:t>رشته کوه های آلپ جنوبی </a:t>
            </a:r>
            <a:r>
              <a:rPr lang="fa-IR" sz="3200" dirty="0">
                <a:solidFill>
                  <a:srgbClr val="2A2A2A"/>
                </a:solidFill>
                <a:latin typeface="tahoma" panose="020B0604030504040204" pitchFamily="34" charset="0"/>
                <a:cs typeface="B Koodak" panose="00000700000000000000" pitchFamily="2" charset="-78"/>
              </a:rPr>
              <a:t>در این کشور قرار دارد.</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343" y="1687000"/>
            <a:ext cx="6194547" cy="5455146"/>
          </a:xfrm>
          <a:prstGeom prst="rect">
            <a:avLst/>
          </a:prstGeom>
        </p:spPr>
      </p:pic>
      <p:sp>
        <p:nvSpPr>
          <p:cNvPr id="5" name="Rectangle 4"/>
          <p:cNvSpPr/>
          <p:nvPr/>
        </p:nvSpPr>
        <p:spPr>
          <a:xfrm rot="19481720">
            <a:off x="4347854" y="4881247"/>
            <a:ext cx="1708763" cy="294651"/>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3531074" y="1102225"/>
            <a:ext cx="4907114" cy="584775"/>
          </a:xfrm>
          <a:prstGeom prst="rect">
            <a:avLst/>
          </a:prstGeom>
        </p:spPr>
        <p:txBody>
          <a:bodyPr wrap="none">
            <a:spAutoFit/>
          </a:bodyPr>
          <a:lstStyle/>
          <a:p>
            <a:pPr algn="ctr"/>
            <a:r>
              <a:rPr lang="fa-IR" sz="3200" dirty="0">
                <a:solidFill>
                  <a:srgbClr val="0033CC"/>
                </a:solidFill>
                <a:latin typeface="tahoma" panose="020B0604030504040204" pitchFamily="34" charset="0"/>
                <a:cs typeface="B Koodak" panose="00000700000000000000" pitchFamily="2" charset="-78"/>
              </a:rPr>
              <a:t>بلندترین قلۀ </a:t>
            </a:r>
            <a:r>
              <a:rPr lang="fa-IR" sz="3200" dirty="0">
                <a:solidFill>
                  <a:srgbClr val="2A2A2A"/>
                </a:solidFill>
                <a:latin typeface="tahoma" panose="020B0604030504040204" pitchFamily="34" charset="0"/>
                <a:cs typeface="B Koodak" panose="00000700000000000000" pitchFamily="2" charset="-78"/>
              </a:rPr>
              <a:t>آن قلۀ </a:t>
            </a:r>
            <a:r>
              <a:rPr lang="fa-IR" sz="3200" dirty="0">
                <a:solidFill>
                  <a:srgbClr val="0033CC"/>
                </a:solidFill>
                <a:latin typeface="tahoma" panose="020B0604030504040204" pitchFamily="34" charset="0"/>
                <a:cs typeface="B Koodak" panose="00000700000000000000" pitchFamily="2" charset="-78"/>
              </a:rPr>
              <a:t>کوک</a:t>
            </a:r>
            <a:r>
              <a:rPr lang="fa-IR" sz="3200" dirty="0">
                <a:solidFill>
                  <a:srgbClr val="2A2A2A"/>
                </a:solidFill>
                <a:latin typeface="tahoma" panose="020B0604030504040204" pitchFamily="34" charset="0"/>
                <a:cs typeface="B Koodak" panose="00000700000000000000" pitchFamily="2" charset="-78"/>
              </a:rPr>
              <a:t> نام دارد.</a:t>
            </a:r>
            <a:endParaRPr lang="en-US" sz="3200" dirty="0"/>
          </a:p>
        </p:txBody>
      </p:sp>
      <p:sp>
        <p:nvSpPr>
          <p:cNvPr id="10" name="Rectangle 9"/>
          <p:cNvSpPr/>
          <p:nvPr/>
        </p:nvSpPr>
        <p:spPr>
          <a:xfrm rot="19481720">
            <a:off x="5004170" y="4649263"/>
            <a:ext cx="396128" cy="291663"/>
          </a:xfrm>
          <a:prstGeom prst="rect">
            <a:avLst/>
          </a:prstGeom>
          <a:noFill/>
          <a:ln w="28575">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104809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936" y="0"/>
            <a:ext cx="10370127" cy="6865024"/>
          </a:xfrm>
          <a:prstGeom prst="rect">
            <a:avLst/>
          </a:prstGeom>
        </p:spPr>
      </p:pic>
      <p:sp>
        <p:nvSpPr>
          <p:cNvPr id="4" name="Rectangle 3"/>
          <p:cNvSpPr/>
          <p:nvPr/>
        </p:nvSpPr>
        <p:spPr>
          <a:xfrm>
            <a:off x="1078922" y="258726"/>
            <a:ext cx="10034154" cy="830997"/>
          </a:xfrm>
          <a:prstGeom prst="rect">
            <a:avLst/>
          </a:prstGeom>
        </p:spPr>
        <p:txBody>
          <a:bodyPr wrap="square">
            <a:spAutoFit/>
          </a:bodyPr>
          <a:lstStyle/>
          <a:p>
            <a:pPr algn="ctr"/>
            <a:r>
              <a:rPr lang="fa-IR" sz="2400" dirty="0">
                <a:latin typeface="Tahoma" panose="020B0604030504040204" pitchFamily="34" charset="0"/>
                <a:cs typeface="B Koodak" panose="00000700000000000000" pitchFamily="2" charset="-78"/>
              </a:rPr>
              <a:t>قله كوك به ارتفاع 3754 متر بلندترين قله رشته كوه هاي مجمع الجزاير نيوزيلند است كه قوم بومي مائوري آن را شكافنده ابرها مي نامند.</a:t>
            </a:r>
            <a:endParaRPr lang="en-US" sz="2400" dirty="0">
              <a:cs typeface="B Koodak" panose="00000700000000000000" pitchFamily="2" charset="-78"/>
            </a:endParaRPr>
          </a:p>
        </p:txBody>
      </p:sp>
    </p:spTree>
    <p:extLst>
      <p:ext uri="{BB962C8B-B14F-4D97-AF65-F5344CB8AC3E}">
        <p14:creationId xmlns:p14="http://schemas.microsoft.com/office/powerpoint/2010/main" val="340747899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85709"/>
          </a:xfrm>
          <a:prstGeom prst="rect">
            <a:avLst/>
          </a:prstGeom>
        </p:spPr>
      </p:pic>
      <p:sp>
        <p:nvSpPr>
          <p:cNvPr id="5" name="Rectangle 4"/>
          <p:cNvSpPr/>
          <p:nvPr/>
        </p:nvSpPr>
        <p:spPr>
          <a:xfrm>
            <a:off x="8304396" y="0"/>
            <a:ext cx="3887604" cy="461665"/>
          </a:xfrm>
          <a:prstGeom prst="rect">
            <a:avLst/>
          </a:prstGeom>
          <a:solidFill>
            <a:schemeClr val="bg1"/>
          </a:solidFill>
        </p:spPr>
        <p:txBody>
          <a:bodyPr wrap="none">
            <a:spAutoFit/>
          </a:bodyPr>
          <a:lstStyle/>
          <a:p>
            <a:r>
              <a:rPr lang="en-US" sz="2400" dirty="0" err="1">
                <a:cs typeface="B Koodak" panose="00000700000000000000" pitchFamily="2" charset="-78"/>
              </a:rPr>
              <a:t>کریست</a:t>
            </a:r>
            <a:r>
              <a:rPr lang="en-US" sz="2400" dirty="0">
                <a:cs typeface="B Koodak" panose="00000700000000000000" pitchFamily="2" charset="-78"/>
              </a:rPr>
              <a:t> </a:t>
            </a:r>
            <a:r>
              <a:rPr lang="en-US" sz="2400" dirty="0" err="1">
                <a:cs typeface="B Koodak" panose="00000700000000000000" pitchFamily="2" charset="-78"/>
              </a:rPr>
              <a:t>چرچ</a:t>
            </a:r>
            <a:r>
              <a:rPr lang="fa-IR" sz="2400" dirty="0">
                <a:cs typeface="B Koodak" panose="00000700000000000000" pitchFamily="2" charset="-78"/>
              </a:rPr>
              <a:t>،</a:t>
            </a:r>
            <a:r>
              <a:rPr lang="en-US" sz="2400" dirty="0">
                <a:cs typeface="B Koodak" panose="00000700000000000000" pitchFamily="2" charset="-78"/>
              </a:rPr>
              <a:t> </a:t>
            </a:r>
            <a:r>
              <a:rPr lang="en-US" sz="2400" dirty="0" err="1">
                <a:cs typeface="B Koodak" panose="00000700000000000000" pitchFamily="2" charset="-78"/>
              </a:rPr>
              <a:t>میدان</a:t>
            </a:r>
            <a:r>
              <a:rPr lang="en-US" sz="2400" dirty="0">
                <a:cs typeface="B Koodak" panose="00000700000000000000" pitchFamily="2" charset="-78"/>
              </a:rPr>
              <a:t> </a:t>
            </a:r>
            <a:r>
              <a:rPr lang="en-US" sz="2400" dirty="0" err="1">
                <a:cs typeface="B Koodak" panose="00000700000000000000" pitchFamily="2" charset="-78"/>
              </a:rPr>
              <a:t>کلیسا</a:t>
            </a:r>
            <a:r>
              <a:rPr lang="fa-IR" sz="2400" dirty="0">
                <a:cs typeface="B Koodak" panose="00000700000000000000" pitchFamily="2" charset="-78"/>
              </a:rPr>
              <a:t>،</a:t>
            </a:r>
            <a:r>
              <a:rPr lang="en-US" sz="2400" dirty="0">
                <a:cs typeface="B Koodak" panose="00000700000000000000" pitchFamily="2" charset="-78"/>
              </a:rPr>
              <a:t> </a:t>
            </a:r>
            <a:r>
              <a:rPr lang="en-US" sz="2400" dirty="0" err="1">
                <a:cs typeface="B Koodak" panose="00000700000000000000" pitchFamily="2" charset="-78"/>
              </a:rPr>
              <a:t>نیوزیلند</a:t>
            </a:r>
            <a:endParaRPr lang="en-US" sz="2400" dirty="0">
              <a:cs typeface="B Koodak" panose="00000700000000000000" pitchFamily="2" charset="-78"/>
            </a:endParaRPr>
          </a:p>
        </p:txBody>
      </p:sp>
    </p:spTree>
    <p:extLst>
      <p:ext uri="{BB962C8B-B14F-4D97-AF65-F5344CB8AC3E}">
        <p14:creationId xmlns:p14="http://schemas.microsoft.com/office/powerpoint/2010/main" val="24686379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2425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29" y="1"/>
            <a:ext cx="10327341" cy="7024254"/>
          </a:xfrm>
          <a:prstGeom prst="rect">
            <a:avLst/>
          </a:prstGeom>
        </p:spPr>
      </p:pic>
      <p:sp>
        <p:nvSpPr>
          <p:cNvPr id="4" name="Rectangle 3"/>
          <p:cNvSpPr/>
          <p:nvPr/>
        </p:nvSpPr>
        <p:spPr>
          <a:xfrm>
            <a:off x="3566142" y="1"/>
            <a:ext cx="3887603" cy="461665"/>
          </a:xfrm>
          <a:prstGeom prst="rect">
            <a:avLst/>
          </a:prstGeom>
          <a:noFill/>
        </p:spPr>
        <p:txBody>
          <a:bodyPr wrap="none">
            <a:spAutoFit/>
          </a:bodyPr>
          <a:lstStyle/>
          <a:p>
            <a:r>
              <a:rPr lang="en-US" sz="2400" dirty="0" err="1">
                <a:cs typeface="B Koodak" panose="00000700000000000000" pitchFamily="2" charset="-78"/>
              </a:rPr>
              <a:t>کریست</a:t>
            </a:r>
            <a:r>
              <a:rPr lang="en-US" sz="2400" dirty="0">
                <a:cs typeface="B Koodak" panose="00000700000000000000" pitchFamily="2" charset="-78"/>
              </a:rPr>
              <a:t> </a:t>
            </a:r>
            <a:r>
              <a:rPr lang="en-US" sz="2400" dirty="0" err="1">
                <a:cs typeface="B Koodak" panose="00000700000000000000" pitchFamily="2" charset="-78"/>
              </a:rPr>
              <a:t>چرچ</a:t>
            </a:r>
            <a:r>
              <a:rPr lang="fa-IR" sz="2400" dirty="0">
                <a:cs typeface="B Koodak" panose="00000700000000000000" pitchFamily="2" charset="-78"/>
              </a:rPr>
              <a:t>،</a:t>
            </a:r>
            <a:r>
              <a:rPr lang="en-US" sz="2400" dirty="0">
                <a:cs typeface="B Koodak" panose="00000700000000000000" pitchFamily="2" charset="-78"/>
              </a:rPr>
              <a:t> </a:t>
            </a:r>
            <a:r>
              <a:rPr lang="en-US" sz="2400" dirty="0" err="1">
                <a:cs typeface="B Koodak" panose="00000700000000000000" pitchFamily="2" charset="-78"/>
              </a:rPr>
              <a:t>میدان</a:t>
            </a:r>
            <a:r>
              <a:rPr lang="en-US" sz="2400" dirty="0">
                <a:cs typeface="B Koodak" panose="00000700000000000000" pitchFamily="2" charset="-78"/>
              </a:rPr>
              <a:t> </a:t>
            </a:r>
            <a:r>
              <a:rPr lang="en-US" sz="2400" dirty="0" err="1">
                <a:cs typeface="B Koodak" panose="00000700000000000000" pitchFamily="2" charset="-78"/>
              </a:rPr>
              <a:t>کلیسا</a:t>
            </a:r>
            <a:r>
              <a:rPr lang="fa-IR" sz="2400" dirty="0">
                <a:cs typeface="B Koodak" panose="00000700000000000000" pitchFamily="2" charset="-78"/>
              </a:rPr>
              <a:t>،</a:t>
            </a:r>
            <a:r>
              <a:rPr lang="en-US" sz="2400" dirty="0">
                <a:cs typeface="B Koodak" panose="00000700000000000000" pitchFamily="2" charset="-78"/>
              </a:rPr>
              <a:t> </a:t>
            </a:r>
            <a:r>
              <a:rPr lang="en-US" sz="2400" dirty="0" err="1">
                <a:cs typeface="B Koodak" panose="00000700000000000000" pitchFamily="2" charset="-78"/>
              </a:rPr>
              <a:t>نیوزیلند</a:t>
            </a:r>
            <a:endParaRPr lang="en-US" sz="2400" dirty="0">
              <a:cs typeface="B Koodak" panose="00000700000000000000" pitchFamily="2" charset="-78"/>
            </a:endParaRPr>
          </a:p>
        </p:txBody>
      </p:sp>
    </p:spTree>
    <p:extLst>
      <p:ext uri="{BB962C8B-B14F-4D97-AF65-F5344CB8AC3E}">
        <p14:creationId xmlns:p14="http://schemas.microsoft.com/office/powerpoint/2010/main" val="298332834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2" y="-2667001"/>
            <a:ext cx="6858000" cy="12192001"/>
          </a:xfrm>
          <a:prstGeom prst="rect">
            <a:avLst/>
          </a:prstGeom>
        </p:spPr>
      </p:pic>
      <p:sp>
        <p:nvSpPr>
          <p:cNvPr id="3" name="Rectangle 2"/>
          <p:cNvSpPr/>
          <p:nvPr/>
        </p:nvSpPr>
        <p:spPr>
          <a:xfrm>
            <a:off x="526475" y="1069354"/>
            <a:ext cx="11139054" cy="5262979"/>
          </a:xfrm>
          <a:prstGeom prst="rect">
            <a:avLst/>
          </a:prstGeom>
        </p:spPr>
        <p:txBody>
          <a:bodyPr wrap="square">
            <a:spAutoFit/>
          </a:bodyPr>
          <a:lstStyle/>
          <a:p>
            <a:pPr algn="just"/>
            <a:r>
              <a:rPr lang="fa-IR" sz="2800" dirty="0">
                <a:cs typeface="B Koodak" panose="00000700000000000000" pitchFamily="2" charset="-78"/>
              </a:rPr>
              <a:t>مرغ کیوی پرنده‌ای است که قادر به پرواز نیست و زیستگاه آن بوته زارها و علفزارهای نیوزلند است. با اینکه کشور نیوزلند پرنده های بومی کم نظیری دارد که تقریبا، فقط در این کشور یافت میشوند اما میتوان گفت که کیوی از همه معروفتر است و به عنوان سمبل(نماد) این کشور شناخته شده است. تصویر ان را می توان روی سکه ها و تمبرهای این کشور دید.</a:t>
            </a:r>
          </a:p>
          <a:p>
            <a:pPr algn="just"/>
            <a:endParaRPr lang="fa-IR" sz="2800" dirty="0">
              <a:cs typeface="B Koodak" panose="00000700000000000000" pitchFamily="2" charset="-78"/>
            </a:endParaRPr>
          </a:p>
          <a:p>
            <a:pPr algn="just"/>
            <a:r>
              <a:rPr lang="fa-IR" sz="2800" dirty="0">
                <a:cs typeface="B Koodak" panose="00000700000000000000" pitchFamily="2" charset="-78"/>
              </a:rPr>
              <a:t>این پرنده عجیب زلاند نو نام خود را از صدایی که توسط نوع نر آن تولید می شود گرفته است این پرنده قهوه ای به کوچکی یک جوجه است و بدلیل کوچکی بالهایش قادر به پرواز نیست اما به کمک بالهای قوی و کوتاه خود به سرعت می دود . پرهای کیوی بسیار شبیه به موی انسان است . کیوی پرنده ای خجالتی است که داخل جنگل زندگی می کند این پرنده هنگام روز در سوراخها استراحت می کند و با رسیدن شب به شکار کرم  و نوزاد حشره ها می پردازد قدرت بینایی کیوی ها بسیار ضعیف است و آنها به کمک سوراخهای بینی که در نوک منقارهای بلند و باریک خود دارند و نیز با استفاده از حس بویایی غذای خود را بدست می آورند </a:t>
            </a:r>
            <a:endParaRPr lang="en-US" sz="2800" dirty="0">
              <a:cs typeface="B Koodak" panose="00000700000000000000" pitchFamily="2" charset="-78"/>
            </a:endParaRPr>
          </a:p>
        </p:txBody>
      </p:sp>
      <p:sp>
        <p:nvSpPr>
          <p:cNvPr id="6" name="Rectangle 5"/>
          <p:cNvSpPr/>
          <p:nvPr/>
        </p:nvSpPr>
        <p:spPr>
          <a:xfrm>
            <a:off x="5308767" y="484579"/>
            <a:ext cx="1574470" cy="584775"/>
          </a:xfrm>
          <a:prstGeom prst="rect">
            <a:avLst/>
          </a:prstGeom>
          <a:noFill/>
        </p:spPr>
        <p:txBody>
          <a:bodyPr wrap="none">
            <a:spAutoFit/>
          </a:bodyPr>
          <a:lstStyle/>
          <a:p>
            <a:r>
              <a:rPr lang="fa-IR" sz="3200" dirty="0">
                <a:cs typeface="B Koodak" panose="00000700000000000000" pitchFamily="2" charset="-78"/>
              </a:rPr>
              <a:t>مرغ کیوی</a:t>
            </a:r>
            <a:endParaRPr lang="en-US" sz="3200" dirty="0">
              <a:cs typeface="B Koodak" panose="00000700000000000000" pitchFamily="2" charset="-78"/>
            </a:endParaRPr>
          </a:p>
        </p:txBody>
      </p:sp>
    </p:spTree>
    <p:extLst>
      <p:ext uri="{BB962C8B-B14F-4D97-AF65-F5344CB8AC3E}">
        <p14:creationId xmlns:p14="http://schemas.microsoft.com/office/powerpoint/2010/main" val="371974360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09" y="-16577"/>
            <a:ext cx="10993582" cy="6874577"/>
          </a:xfrm>
          <a:prstGeom prst="rect">
            <a:avLst/>
          </a:prstGeom>
        </p:spPr>
      </p:pic>
    </p:spTree>
    <p:extLst>
      <p:ext uri="{BB962C8B-B14F-4D97-AF65-F5344CB8AC3E}">
        <p14:creationId xmlns:p14="http://schemas.microsoft.com/office/powerpoint/2010/main" val="131792780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152098"/>
            <a:ext cx="12192000" cy="584775"/>
          </a:xfrm>
          <a:prstGeom prst="rect">
            <a:avLst/>
          </a:prstGeom>
        </p:spPr>
        <p:txBody>
          <a:bodyPr wrap="square">
            <a:spAutoFit/>
          </a:bodyPr>
          <a:lstStyle/>
          <a:p>
            <a:pPr algn="ctr"/>
            <a:r>
              <a:rPr lang="fa-IR" sz="3200" dirty="0">
                <a:cs typeface="B Koodak" panose="00000700000000000000" pitchFamily="2" charset="-78"/>
              </a:rPr>
              <a:t>استرالیا و اقیانوسیه </a:t>
            </a:r>
            <a:r>
              <a:rPr lang="fa-IR" sz="3200" dirty="0">
                <a:solidFill>
                  <a:srgbClr val="C00000"/>
                </a:solidFill>
                <a:cs typeface="B Koodak" panose="00000700000000000000" pitchFamily="2" charset="-78"/>
              </a:rPr>
              <a:t>کم وسعت ترین </a:t>
            </a:r>
            <a:r>
              <a:rPr lang="fa-IR" sz="3200" dirty="0">
                <a:cs typeface="B Koodak" panose="00000700000000000000" pitchFamily="2" charset="-78"/>
              </a:rPr>
              <a:t>و </a:t>
            </a:r>
            <a:r>
              <a:rPr lang="fa-IR" sz="3200" dirty="0">
                <a:solidFill>
                  <a:srgbClr val="C00000"/>
                </a:solidFill>
                <a:cs typeface="B Koodak" panose="00000700000000000000" pitchFamily="2" charset="-78"/>
              </a:rPr>
              <a:t>کم جمعیت ترین </a:t>
            </a:r>
            <a:r>
              <a:rPr lang="fa-IR" sz="3200" dirty="0">
                <a:cs typeface="B Koodak" panose="00000700000000000000" pitchFamily="2" charset="-78"/>
              </a:rPr>
              <a:t>قاره های مسکونی جهان هستند.</a:t>
            </a:r>
            <a:endParaRPr lang="en-US" sz="3200" dirty="0">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262" y="1414353"/>
            <a:ext cx="7898883" cy="5443646"/>
          </a:xfrm>
          <a:prstGeom prst="rect">
            <a:avLst/>
          </a:prstGeom>
        </p:spPr>
      </p:pic>
      <p:sp>
        <p:nvSpPr>
          <p:cNvPr id="6" name="Rectangle 5"/>
          <p:cNvSpPr/>
          <p:nvPr/>
        </p:nvSpPr>
        <p:spPr>
          <a:xfrm>
            <a:off x="8167255" y="4675909"/>
            <a:ext cx="1704109" cy="311727"/>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2059966" y="888971"/>
            <a:ext cx="7765473" cy="584775"/>
          </a:xfrm>
          <a:prstGeom prst="rect">
            <a:avLst/>
          </a:prstGeom>
        </p:spPr>
        <p:txBody>
          <a:bodyPr wrap="square">
            <a:spAutoFit/>
          </a:bodyPr>
          <a:lstStyle/>
          <a:p>
            <a:pPr algn="ctr"/>
            <a:r>
              <a:rPr lang="fa-IR" sz="3200" dirty="0">
                <a:cs typeface="B Koodak" panose="00000700000000000000" pitchFamily="2" charset="-78"/>
              </a:rPr>
              <a:t>این قاره در </a:t>
            </a:r>
            <a:r>
              <a:rPr lang="fa-IR" sz="3200" dirty="0">
                <a:solidFill>
                  <a:srgbClr val="0033CC"/>
                </a:solidFill>
                <a:cs typeface="B Koodak" panose="00000700000000000000" pitchFamily="2" charset="-78"/>
              </a:rPr>
              <a:t>منتهی الیه جنوب شرقی قارۀ آسیا </a:t>
            </a:r>
            <a:r>
              <a:rPr lang="fa-IR" sz="3200" dirty="0">
                <a:cs typeface="B Koodak" panose="00000700000000000000" pitchFamily="2" charset="-78"/>
              </a:rPr>
              <a:t>قرار دارد.</a:t>
            </a:r>
            <a:endParaRPr lang="en-US" sz="3200" dirty="0">
              <a:cs typeface="B Koodak" panose="00000700000000000000" pitchFamily="2" charset="-78"/>
            </a:endParaRPr>
          </a:p>
        </p:txBody>
      </p:sp>
    </p:spTree>
    <p:extLst>
      <p:ext uri="{BB962C8B-B14F-4D97-AF65-F5344CB8AC3E}">
        <p14:creationId xmlns:p14="http://schemas.microsoft.com/office/powerpoint/2010/main" val="29352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2" y="-2667001"/>
            <a:ext cx="6858000" cy="12192001"/>
          </a:xfrm>
          <a:prstGeom prst="rect">
            <a:avLst/>
          </a:prstGeom>
        </p:spPr>
      </p:pic>
      <p:sp>
        <p:nvSpPr>
          <p:cNvPr id="2" name="Rectangle 1"/>
          <p:cNvSpPr/>
          <p:nvPr/>
        </p:nvSpPr>
        <p:spPr>
          <a:xfrm>
            <a:off x="422566" y="619128"/>
            <a:ext cx="11346871" cy="4401205"/>
          </a:xfrm>
          <a:prstGeom prst="rect">
            <a:avLst/>
          </a:prstGeom>
        </p:spPr>
        <p:txBody>
          <a:bodyPr wrap="square">
            <a:spAutoFit/>
          </a:bodyPr>
          <a:lstStyle/>
          <a:p>
            <a:pPr algn="just"/>
            <a:r>
              <a:rPr lang="fa-IR" sz="2800" dirty="0">
                <a:cs typeface="B Koodak" panose="00000700000000000000" pitchFamily="2" charset="-78"/>
              </a:rPr>
              <a:t>بهترین زمان تخم‌گذاری از اواخر زمستان تا تابستان است. پرنده‌ی نر لانه را در کنده‌های توخالی، زیر ریشه‌ی درختان، سوراخ‌های طبیعی و تونل‌های زیرزمینی می‌سازد. در بیشتر لانه‌ها یک یا دو عدد تخم وجود دارد. تخم‌ها صاف و به رنگ کرم یا سبز مایل به سفید هستند. در مقایسه با جثه‌ی پرنده‌ی ماده، تخم‌ کیوی تا حدودی بزرگتر از تخم سایر پرندگان است. </a:t>
            </a:r>
          </a:p>
          <a:p>
            <a:pPr algn="just"/>
            <a:endParaRPr lang="fa-IR" sz="2800" dirty="0">
              <a:cs typeface="B Koodak" panose="00000700000000000000" pitchFamily="2" charset="-78"/>
            </a:endParaRPr>
          </a:p>
          <a:p>
            <a:pPr algn="just"/>
            <a:r>
              <a:rPr lang="fa-IR" sz="2800" dirty="0">
                <a:cs typeface="B Koodak" panose="00000700000000000000" pitchFamily="2" charset="-78"/>
              </a:rPr>
              <a:t>پس از اینکه اولین تخم گذاشته شد، پرنده نر مسئولیت خوابیدن روی تخم‌ها و نگهداری از لانه را بر عهده می‌گیرد. خوابیدن روی تخم در حدود یازده هفته طول می‌کشد اما اگر پرنده‌ی ماده تخم‌ دیگری بگذارد. پرنده‌ی نر باید زمان بیشتری را برای این کار صرف کند. به دلیل ترک نکردن لانه مگر در مواقع ضروری، ممکن است وزن پرنده‌ی نر به میزان یک سوم وزن اولیه‌اش افزایش پیدا کند.</a:t>
            </a:r>
            <a:endParaRPr lang="en-US" sz="2800" dirty="0">
              <a:cs typeface="B Koodak" panose="00000700000000000000" pitchFamily="2" charset="-78"/>
            </a:endParaRPr>
          </a:p>
        </p:txBody>
      </p:sp>
    </p:spTree>
    <p:extLst>
      <p:ext uri="{BB962C8B-B14F-4D97-AF65-F5344CB8AC3E}">
        <p14:creationId xmlns:p14="http://schemas.microsoft.com/office/powerpoint/2010/main" val="676212374"/>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45" y="17318"/>
            <a:ext cx="10390909" cy="6840682"/>
          </a:xfrm>
          <a:prstGeom prst="rect">
            <a:avLst/>
          </a:prstGeom>
        </p:spPr>
      </p:pic>
    </p:spTree>
    <p:extLst>
      <p:ext uri="{BB962C8B-B14F-4D97-AF65-F5344CB8AC3E}">
        <p14:creationId xmlns:p14="http://schemas.microsoft.com/office/powerpoint/2010/main" val="982841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41" y="953167"/>
            <a:ext cx="4953000" cy="571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814" y="1144000"/>
            <a:ext cx="6984127" cy="5333333"/>
          </a:xfrm>
          <a:prstGeom prst="rect">
            <a:avLst/>
          </a:prstGeom>
        </p:spPr>
      </p:pic>
      <p:sp>
        <p:nvSpPr>
          <p:cNvPr id="7" name="Rectangle 6"/>
          <p:cNvSpPr/>
          <p:nvPr/>
        </p:nvSpPr>
        <p:spPr>
          <a:xfrm>
            <a:off x="4356581" y="178558"/>
            <a:ext cx="3478837" cy="584775"/>
          </a:xfrm>
          <a:prstGeom prst="rect">
            <a:avLst/>
          </a:prstGeom>
          <a:noFill/>
        </p:spPr>
        <p:txBody>
          <a:bodyPr wrap="none">
            <a:spAutoFit/>
          </a:bodyPr>
          <a:lstStyle/>
          <a:p>
            <a:r>
              <a:rPr lang="fa-IR" sz="3200" dirty="0">
                <a:cs typeface="B Koodak" panose="00000700000000000000" pitchFamily="2" charset="-78"/>
              </a:rPr>
              <a:t>سکه و تمبر با نماد کیوی</a:t>
            </a:r>
            <a:endParaRPr lang="en-US" sz="3200" dirty="0">
              <a:cs typeface="B Koodak" panose="00000700000000000000" pitchFamily="2" charset="-78"/>
            </a:endParaRPr>
          </a:p>
        </p:txBody>
      </p:sp>
    </p:spTree>
    <p:extLst>
      <p:ext uri="{BB962C8B-B14F-4D97-AF65-F5344CB8AC3E}">
        <p14:creationId xmlns:p14="http://schemas.microsoft.com/office/powerpoint/2010/main" val="3124124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3" y="-2667002"/>
            <a:ext cx="6858001" cy="12192001"/>
          </a:xfrm>
          <a:prstGeom prst="rect">
            <a:avLst/>
          </a:prstGeom>
        </p:spPr>
      </p:pic>
      <p:sp>
        <p:nvSpPr>
          <p:cNvPr id="6" name="Rectangle 5"/>
          <p:cNvSpPr/>
          <p:nvPr/>
        </p:nvSpPr>
        <p:spPr>
          <a:xfrm>
            <a:off x="665018" y="709228"/>
            <a:ext cx="10764982" cy="4401205"/>
          </a:xfrm>
          <a:prstGeom prst="rect">
            <a:avLst/>
          </a:prstGeom>
        </p:spPr>
        <p:txBody>
          <a:bodyPr wrap="square">
            <a:spAutoFit/>
          </a:bodyPr>
          <a:lstStyle/>
          <a:p>
            <a:pPr algn="ctr"/>
            <a:r>
              <a:rPr lang="fa-IR" sz="2800" dirty="0">
                <a:cs typeface="B Koodak" panose="00000700000000000000" pitchFamily="2" charset="-78"/>
              </a:rPr>
              <a:t>تاریخچه کشف استرالیا</a:t>
            </a:r>
          </a:p>
          <a:p>
            <a:pPr algn="just"/>
            <a:r>
              <a:rPr lang="fa-IR" sz="2800" dirty="0">
                <a:cs typeface="B Koodak" panose="00000700000000000000" pitchFamily="2" charset="-78"/>
              </a:rPr>
              <a:t>بر پایه شواهد به جای مانده، حدود چهل و دو هزار سال قبل گروهی از مردمان شکارچی جنوب آسیا، برای یافتن غذا و شکار حیوانات، اندک اندک شروع به مهاجرت به سرزمین‌های جنوبی تر نمودند و از راه جزیره‌ها و کانال‌هایی که آسیا را به شمال استرالیا وارد می‌کند به شمال کوئینزلند وارد شدند و سپس با پراکنده شدن در سراسر استرالیا، قبایل مختلف بومیان استرالیا را پای نهادند. این مردمان، ده‌ها هزار سال بدون ارتباط با سایر مناطق دنیا در این سرزمین زیسته‌اند.</a:t>
            </a:r>
          </a:p>
          <a:p>
            <a:pPr algn="just"/>
            <a:endParaRPr lang="fa-IR" sz="2800" dirty="0">
              <a:cs typeface="B Koodak" panose="00000700000000000000" pitchFamily="2" charset="-78"/>
            </a:endParaRPr>
          </a:p>
          <a:p>
            <a:pPr algn="just"/>
            <a:r>
              <a:rPr lang="fa-IR" sz="2800" dirty="0">
                <a:cs typeface="B Koodak" panose="00000700000000000000" pitchFamily="2" charset="-78"/>
              </a:rPr>
              <a:t>در سال ۱۷۷۰ م. کاپیتان جیمز کوک دریانورد بریتانیایی، نواحی اطراف سیدنی در شرق استرالیا را اکتشاف و ثبت کرد. </a:t>
            </a:r>
          </a:p>
        </p:txBody>
      </p:sp>
    </p:spTree>
    <p:extLst>
      <p:ext uri="{BB962C8B-B14F-4D97-AF65-F5344CB8AC3E}">
        <p14:creationId xmlns:p14="http://schemas.microsoft.com/office/powerpoint/2010/main" val="5970307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10287000" cy="6858000"/>
          </a:xfrm>
          <a:prstGeom prst="rect">
            <a:avLst/>
          </a:prstGeom>
        </p:spPr>
      </p:pic>
      <p:sp>
        <p:nvSpPr>
          <p:cNvPr id="4" name="Rectangle 3"/>
          <p:cNvSpPr/>
          <p:nvPr/>
        </p:nvSpPr>
        <p:spPr>
          <a:xfrm>
            <a:off x="10286997" y="3136611"/>
            <a:ext cx="1905003" cy="584775"/>
          </a:xfrm>
          <a:prstGeom prst="rect">
            <a:avLst/>
          </a:prstGeom>
          <a:noFill/>
        </p:spPr>
        <p:txBody>
          <a:bodyPr wrap="square">
            <a:spAutoFit/>
          </a:bodyPr>
          <a:lstStyle/>
          <a:p>
            <a:pPr algn="ctr"/>
            <a:r>
              <a:rPr lang="fa-IR" sz="3200" dirty="0">
                <a:cs typeface="B Koodak" panose="00000700000000000000" pitchFamily="2" charset="-78"/>
              </a:rPr>
              <a:t>جیمز کوک</a:t>
            </a:r>
            <a:endParaRPr lang="en-US" sz="3200" dirty="0">
              <a:cs typeface="B Koodak" panose="00000700000000000000" pitchFamily="2" charset="-78"/>
            </a:endParaRPr>
          </a:p>
        </p:txBody>
      </p:sp>
    </p:spTree>
    <p:extLst>
      <p:ext uri="{BB962C8B-B14F-4D97-AF65-F5344CB8AC3E}">
        <p14:creationId xmlns:p14="http://schemas.microsoft.com/office/powerpoint/2010/main" val="415330980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3" y="-2667002"/>
            <a:ext cx="6858001" cy="12192001"/>
          </a:xfrm>
          <a:prstGeom prst="rect">
            <a:avLst/>
          </a:prstGeom>
        </p:spPr>
      </p:pic>
      <p:sp>
        <p:nvSpPr>
          <p:cNvPr id="4" name="Rectangle 3"/>
          <p:cNvSpPr/>
          <p:nvPr/>
        </p:nvSpPr>
        <p:spPr>
          <a:xfrm>
            <a:off x="588821" y="716064"/>
            <a:ext cx="11014363" cy="3970318"/>
          </a:xfrm>
          <a:prstGeom prst="rect">
            <a:avLst/>
          </a:prstGeom>
        </p:spPr>
        <p:txBody>
          <a:bodyPr wrap="square">
            <a:spAutoFit/>
          </a:bodyPr>
          <a:lstStyle/>
          <a:p>
            <a:pPr algn="just"/>
            <a:r>
              <a:rPr lang="fa-IR" sz="2800" dirty="0">
                <a:cs typeface="B Koodak" panose="00000700000000000000" pitchFamily="2" charset="-78"/>
              </a:rPr>
              <a:t>بریتانیایی ها در دید اول به استرالیا به عنوان سرزمینی دوردست و خشک برای تبعید محکومین و زندانیان نگاه می‌کردند. به همین دلیل بیشتر مسافران اولیه، به اجبار به منطقه ولز جنوبی جدید آمدند. اما ساکنان دیگر ایالتها اغلب به اختیار خود به سرزمین جدید مهاجرت کردند.</a:t>
            </a:r>
            <a:endParaRPr lang="en-US" sz="2800" dirty="0">
              <a:cs typeface="B Koodak" panose="00000700000000000000" pitchFamily="2" charset="-78"/>
            </a:endParaRPr>
          </a:p>
          <a:p>
            <a:pPr algn="just"/>
            <a:endParaRPr lang="fa-IR" sz="2800" dirty="0">
              <a:cs typeface="B Koodak" panose="00000700000000000000" pitchFamily="2" charset="-78"/>
            </a:endParaRPr>
          </a:p>
          <a:p>
            <a:pPr algn="just"/>
            <a:r>
              <a:rPr lang="fa-IR" sz="2800" dirty="0">
                <a:cs typeface="B Koodak" panose="00000700000000000000" pitchFamily="2" charset="-78"/>
              </a:rPr>
              <a:t>در سال ۱۹۰۰ میلادی، ملکه ویکتوریا طی قانونی به استرالیا استقلال سیاسی اعطا کرد. استقلال کشور استرالیا بطور رسمی در روز اول ژانویه ۱۹۰۱ اعلام شد و از این به بعد استرالیا به عنوان یک قلمرو همسود یا سرزمینی با حکومت مستقل اما در زمره کشورهای تحت حمایت بریتانیا درآمد. استرالیایی‌ها از این روز به عنوان روز ملّی خود یاد می‌کنند.</a:t>
            </a:r>
            <a:endParaRPr lang="en-US" sz="2800" dirty="0">
              <a:cs typeface="B Koodak" panose="00000700000000000000" pitchFamily="2" charset="-78"/>
            </a:endParaRPr>
          </a:p>
        </p:txBody>
      </p:sp>
    </p:spTree>
    <p:extLst>
      <p:ext uri="{BB962C8B-B14F-4D97-AF65-F5344CB8AC3E}">
        <p14:creationId xmlns:p14="http://schemas.microsoft.com/office/powerpoint/2010/main" val="270934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4103"/>
          </a:xfrm>
          <a:prstGeom prst="rect">
            <a:avLst/>
          </a:prstGeom>
        </p:spPr>
      </p:pic>
      <p:grpSp>
        <p:nvGrpSpPr>
          <p:cNvPr id="17" name="Group 16"/>
          <p:cNvGrpSpPr/>
          <p:nvPr/>
        </p:nvGrpSpPr>
        <p:grpSpPr>
          <a:xfrm>
            <a:off x="10054963" y="2282333"/>
            <a:ext cx="2137037" cy="3366654"/>
            <a:chOff x="9571087" y="2286002"/>
            <a:chExt cx="2137037" cy="336665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087" y="2286002"/>
              <a:ext cx="2137037" cy="3366654"/>
            </a:xfrm>
            <a:prstGeom prst="rect">
              <a:avLst/>
            </a:prstGeom>
          </p:spPr>
        </p:pic>
        <p:sp>
          <p:nvSpPr>
            <p:cNvPr id="15" name="Rectangle 14"/>
            <p:cNvSpPr/>
            <p:nvPr/>
          </p:nvSpPr>
          <p:spPr>
            <a:xfrm>
              <a:off x="9672712" y="3268520"/>
              <a:ext cx="1933785" cy="1077218"/>
            </a:xfrm>
            <a:prstGeom prst="rect">
              <a:avLst/>
            </a:prstGeom>
            <a:noFill/>
          </p:spPr>
          <p:txBody>
            <a:bodyPr wrap="square">
              <a:spAutoFit/>
            </a:bodyPr>
            <a:lstStyle/>
            <a:p>
              <a:pPr algn="ctr"/>
              <a:r>
                <a:rPr lang="fa-IR" sz="3200" dirty="0">
                  <a:cs typeface="B Koodak" panose="00000700000000000000" pitchFamily="2" charset="-78"/>
                </a:rPr>
                <a:t>جمعیت و وسعت</a:t>
              </a:r>
              <a:endParaRPr lang="en-US" sz="3200" dirty="0">
                <a:cs typeface="B Koodak" panose="00000700000000000000" pitchFamily="2" charset="-78"/>
              </a:endParaRPr>
            </a:p>
          </p:txBody>
        </p:sp>
      </p:grpSp>
      <p:sp>
        <p:nvSpPr>
          <p:cNvPr id="16" name="Rectangle 15"/>
          <p:cNvSpPr/>
          <p:nvPr/>
        </p:nvSpPr>
        <p:spPr>
          <a:xfrm>
            <a:off x="-74454" y="3424199"/>
            <a:ext cx="10203872"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استرالیا با وجود </a:t>
            </a:r>
            <a:r>
              <a:rPr lang="fa-IR" sz="3200" dirty="0">
                <a:solidFill>
                  <a:srgbClr val="C00000"/>
                </a:solidFill>
                <a:cs typeface="B Koodak" panose="00000700000000000000" pitchFamily="2" charset="-78"/>
              </a:rPr>
              <a:t>وسعت زیاد </a:t>
            </a:r>
            <a:r>
              <a:rPr lang="fa-IR" sz="3200" dirty="0">
                <a:solidFill>
                  <a:srgbClr val="231F20"/>
                </a:solidFill>
                <a:cs typeface="B Koodak" panose="00000700000000000000" pitchFamily="2" charset="-78"/>
              </a:rPr>
              <a:t>( 7 میلیون و 686 هزار  و 850 کیلومتر مربع) </a:t>
            </a:r>
            <a:r>
              <a:rPr lang="fa-IR" sz="3200" dirty="0">
                <a:solidFill>
                  <a:srgbClr val="C00000"/>
                </a:solidFill>
                <a:cs typeface="B Koodak" panose="00000700000000000000" pitchFamily="2" charset="-78"/>
              </a:rPr>
              <a:t>جمعیت بسیار کمی </a:t>
            </a:r>
            <a:r>
              <a:rPr lang="fa-IR" sz="3200" dirty="0">
                <a:solidFill>
                  <a:srgbClr val="231F20"/>
                </a:solidFill>
                <a:cs typeface="B Koodak" panose="00000700000000000000" pitchFamily="2" charset="-78"/>
              </a:rPr>
              <a:t>دارد. ( حدود 20 میلیون نفر)</a:t>
            </a:r>
            <a:endParaRPr lang="en-US" dirty="0"/>
          </a:p>
        </p:txBody>
      </p:sp>
      <p:grpSp>
        <p:nvGrpSpPr>
          <p:cNvPr id="2" name="Group 1"/>
          <p:cNvGrpSpPr/>
          <p:nvPr/>
        </p:nvGrpSpPr>
        <p:grpSpPr>
          <a:xfrm>
            <a:off x="4031143" y="202709"/>
            <a:ext cx="4129713" cy="2079624"/>
            <a:chOff x="4031143" y="202709"/>
            <a:chExt cx="4129713" cy="2079624"/>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143" y="202709"/>
              <a:ext cx="4129713" cy="2079624"/>
            </a:xfrm>
            <a:prstGeom prst="rect">
              <a:avLst/>
            </a:prstGeom>
          </p:spPr>
        </p:pic>
        <p:sp>
          <p:nvSpPr>
            <p:cNvPr id="12" name="Rectangle 11"/>
            <p:cNvSpPr/>
            <p:nvPr/>
          </p:nvSpPr>
          <p:spPr>
            <a:xfrm>
              <a:off x="4543441" y="659505"/>
              <a:ext cx="3105115" cy="584775"/>
            </a:xfrm>
            <a:prstGeom prst="rect">
              <a:avLst/>
            </a:prstGeom>
            <a:noFill/>
          </p:spPr>
          <p:txBody>
            <a:bodyPr wrap="square">
              <a:spAutoFit/>
            </a:bodyPr>
            <a:lstStyle/>
            <a:p>
              <a:pPr algn="ctr"/>
              <a:r>
                <a:rPr lang="fa-IR" sz="3200" dirty="0">
                  <a:cs typeface="B Koodak" panose="00000700000000000000" pitchFamily="2" charset="-78"/>
                </a:rPr>
                <a:t>ویژگی های انسانی</a:t>
              </a:r>
              <a:endParaRPr lang="en-US" sz="3200" dirty="0">
                <a:cs typeface="B Koodak" panose="00000700000000000000" pitchFamily="2" charset="-78"/>
              </a:endParaRPr>
            </a:p>
          </p:txBody>
        </p:sp>
      </p:grpSp>
      <p:sp>
        <p:nvSpPr>
          <p:cNvPr id="3" name="Rectangle 2">
            <a:extLst>
              <a:ext uri="{FF2B5EF4-FFF2-40B4-BE49-F238E27FC236}">
                <a16:creationId xmlns:a16="http://schemas.microsoft.com/office/drawing/2014/main" id="{25F3E88A-3709-4F05-8FB8-99A59EEB6851}"/>
              </a:ext>
            </a:extLst>
          </p:cNvPr>
          <p:cNvSpPr/>
          <p:nvPr/>
        </p:nvSpPr>
        <p:spPr>
          <a:xfrm>
            <a:off x="174440" y="5121277"/>
            <a:ext cx="9706084"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اکثر جمعیت استرالیا را مهاجران اروپایی (انگلیسی و ایرلندی) تشکیل می دهند و درصد بسیار کمی از جمعیت نیز بومیان هستند.</a:t>
            </a:r>
            <a:endParaRPr lang="en-US" dirty="0"/>
          </a:p>
        </p:txBody>
      </p:sp>
    </p:spTree>
    <p:extLst>
      <p:ext uri="{BB962C8B-B14F-4D97-AF65-F5344CB8AC3E}">
        <p14:creationId xmlns:p14="http://schemas.microsoft.com/office/powerpoint/2010/main" val="312266040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84"/>
            <a:ext cx="12192000" cy="6883384"/>
          </a:xfrm>
          <a:prstGeom prst="rect">
            <a:avLst/>
          </a:prstGeom>
        </p:spPr>
      </p:pic>
      <p:grpSp>
        <p:nvGrpSpPr>
          <p:cNvPr id="3" name="Group 2"/>
          <p:cNvGrpSpPr/>
          <p:nvPr/>
        </p:nvGrpSpPr>
        <p:grpSpPr>
          <a:xfrm>
            <a:off x="4031143" y="153436"/>
            <a:ext cx="4129713" cy="2079624"/>
            <a:chOff x="3909668" y="234756"/>
            <a:chExt cx="5629187" cy="242531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668" y="234756"/>
              <a:ext cx="5629187" cy="2425317"/>
            </a:xfrm>
            <a:prstGeom prst="rect">
              <a:avLst/>
            </a:prstGeom>
          </p:spPr>
        </p:pic>
        <p:sp>
          <p:nvSpPr>
            <p:cNvPr id="5" name="Rectangle 4"/>
            <p:cNvSpPr/>
            <p:nvPr/>
          </p:nvSpPr>
          <p:spPr>
            <a:xfrm>
              <a:off x="4607979" y="767485"/>
              <a:ext cx="4232564" cy="681981"/>
            </a:xfrm>
            <a:prstGeom prst="rect">
              <a:avLst/>
            </a:prstGeom>
            <a:noFill/>
          </p:spPr>
          <p:txBody>
            <a:bodyPr wrap="square">
              <a:spAutoFit/>
            </a:bodyPr>
            <a:lstStyle/>
            <a:p>
              <a:pPr algn="ctr"/>
              <a:r>
                <a:rPr lang="fa-IR" sz="3200" dirty="0">
                  <a:cs typeface="B Koodak" panose="00000700000000000000" pitchFamily="2" charset="-78"/>
                </a:rPr>
                <a:t>ویژگی های انسانی</a:t>
              </a:r>
              <a:endParaRPr lang="en-US" sz="3200" dirty="0">
                <a:cs typeface="B Koodak" panose="00000700000000000000" pitchFamily="2" charset="-78"/>
              </a:endParaRPr>
            </a:p>
          </p:txBody>
        </p:sp>
      </p:grpSp>
      <p:grpSp>
        <p:nvGrpSpPr>
          <p:cNvPr id="7" name="Group 6"/>
          <p:cNvGrpSpPr/>
          <p:nvPr/>
        </p:nvGrpSpPr>
        <p:grpSpPr>
          <a:xfrm>
            <a:off x="10054963" y="2282333"/>
            <a:ext cx="2137037" cy="3366654"/>
            <a:chOff x="9571087" y="2286002"/>
            <a:chExt cx="2137037" cy="336665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087" y="2286002"/>
              <a:ext cx="2137037" cy="3366654"/>
            </a:xfrm>
            <a:prstGeom prst="rect">
              <a:avLst/>
            </a:prstGeom>
          </p:spPr>
        </p:pic>
        <p:sp>
          <p:nvSpPr>
            <p:cNvPr id="9" name="Rectangle 8"/>
            <p:cNvSpPr/>
            <p:nvPr/>
          </p:nvSpPr>
          <p:spPr>
            <a:xfrm>
              <a:off x="9709940" y="3427868"/>
              <a:ext cx="1933785" cy="1077218"/>
            </a:xfrm>
            <a:prstGeom prst="rect">
              <a:avLst/>
            </a:prstGeom>
            <a:noFill/>
          </p:spPr>
          <p:txBody>
            <a:bodyPr wrap="square">
              <a:spAutoFit/>
            </a:bodyPr>
            <a:lstStyle/>
            <a:p>
              <a:pPr algn="ctr"/>
              <a:r>
                <a:rPr lang="fa-IR" sz="3200" dirty="0">
                  <a:cs typeface="B Koodak" panose="00000700000000000000" pitchFamily="2" charset="-78"/>
                </a:rPr>
                <a:t>زبان</a:t>
              </a:r>
            </a:p>
            <a:p>
              <a:pPr algn="ctr"/>
              <a:r>
                <a:rPr lang="fa-IR" sz="3200" dirty="0">
                  <a:cs typeface="B Koodak" panose="00000700000000000000" pitchFamily="2" charset="-78"/>
                </a:rPr>
                <a:t>دین</a:t>
              </a:r>
              <a:endParaRPr lang="en-US" sz="3200" dirty="0">
                <a:cs typeface="B Koodak" panose="00000700000000000000" pitchFamily="2" charset="-78"/>
              </a:endParaRPr>
            </a:p>
          </p:txBody>
        </p:sp>
      </p:grpSp>
      <p:sp>
        <p:nvSpPr>
          <p:cNvPr id="10" name="Rectangle 9"/>
          <p:cNvSpPr/>
          <p:nvPr/>
        </p:nvSpPr>
        <p:spPr>
          <a:xfrm>
            <a:off x="-69426" y="2771669"/>
            <a:ext cx="10193816" cy="1077218"/>
          </a:xfrm>
          <a:prstGeom prst="rect">
            <a:avLst/>
          </a:prstGeom>
        </p:spPr>
        <p:txBody>
          <a:bodyPr wrap="square">
            <a:spAutoFit/>
          </a:bodyPr>
          <a:lstStyle/>
          <a:p>
            <a:pPr algn="ctr"/>
            <a:r>
              <a:rPr lang="fa-IR" sz="3200" dirty="0">
                <a:solidFill>
                  <a:srgbClr val="0033CC"/>
                </a:solidFill>
                <a:cs typeface="B Koodak" panose="00000700000000000000" pitchFamily="2" charset="-78"/>
              </a:rPr>
              <a:t>زبان</a:t>
            </a:r>
            <a:r>
              <a:rPr lang="fa-IR" sz="3200" dirty="0">
                <a:solidFill>
                  <a:srgbClr val="231F20"/>
                </a:solidFill>
                <a:cs typeface="B Koodak" panose="00000700000000000000" pitchFamily="2" charset="-78"/>
              </a:rPr>
              <a:t> رسمی استرالیا و نیوزیلند</a:t>
            </a:r>
            <a:r>
              <a:rPr lang="fa-IR" sz="3200" dirty="0">
                <a:solidFill>
                  <a:srgbClr val="0033CC"/>
                </a:solidFill>
                <a:cs typeface="B Koodak" panose="00000700000000000000" pitchFamily="2" charset="-78"/>
              </a:rPr>
              <a:t> انگلیسی </a:t>
            </a:r>
            <a:r>
              <a:rPr lang="fa-IR" sz="3200" dirty="0">
                <a:solidFill>
                  <a:srgbClr val="231F20"/>
                </a:solidFill>
                <a:cs typeface="B Koodak" panose="00000700000000000000" pitchFamily="2" charset="-78"/>
              </a:rPr>
              <a:t>است.</a:t>
            </a:r>
          </a:p>
          <a:p>
            <a:pPr algn="ctr"/>
            <a:r>
              <a:rPr lang="fa-IR" sz="3200" dirty="0">
                <a:solidFill>
                  <a:srgbClr val="231F20"/>
                </a:solidFill>
                <a:cs typeface="B Koodak" panose="00000700000000000000" pitchFamily="2" charset="-78"/>
              </a:rPr>
              <a:t>اما به دلیل مهاجرپذیر بودن، زبان های مختلفی در این کشور تکلم می شود.</a:t>
            </a:r>
            <a:endParaRPr lang="en-US" dirty="0"/>
          </a:p>
        </p:txBody>
      </p:sp>
      <p:sp>
        <p:nvSpPr>
          <p:cNvPr id="11" name="Rectangle 10"/>
          <p:cNvSpPr/>
          <p:nvPr/>
        </p:nvSpPr>
        <p:spPr>
          <a:xfrm>
            <a:off x="0" y="4752475"/>
            <a:ext cx="10193816"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استرالیا و نیوزیلند از کشورهای </a:t>
            </a:r>
            <a:r>
              <a:rPr lang="fa-IR" sz="3200" dirty="0">
                <a:solidFill>
                  <a:srgbClr val="C00000"/>
                </a:solidFill>
                <a:cs typeface="B Koodak" panose="00000700000000000000" pitchFamily="2" charset="-78"/>
              </a:rPr>
              <a:t>مسیحی</a:t>
            </a:r>
            <a:r>
              <a:rPr lang="fa-IR" sz="3200" dirty="0">
                <a:solidFill>
                  <a:srgbClr val="231F20"/>
                </a:solidFill>
                <a:cs typeface="B Koodak" panose="00000700000000000000" pitchFamily="2" charset="-78"/>
              </a:rPr>
              <a:t> محسوب می شوند، اگرچه پیروان سایر ادیان نیز در این کشورها زندگی می کنند.</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2482" y="3848887"/>
            <a:ext cx="3810000" cy="952500"/>
          </a:xfrm>
          <a:prstGeom prst="rect">
            <a:avLst/>
          </a:prstGeom>
        </p:spPr>
      </p:pic>
    </p:spTree>
    <p:extLst>
      <p:ext uri="{BB962C8B-B14F-4D97-AF65-F5344CB8AC3E}">
        <p14:creationId xmlns:p14="http://schemas.microsoft.com/office/powerpoint/2010/main" val="42505389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8" y="0"/>
            <a:ext cx="10266218" cy="6865533"/>
          </a:xfrm>
          <a:prstGeom prst="rect">
            <a:avLst/>
          </a:prstGeom>
        </p:spPr>
      </p:pic>
      <p:sp>
        <p:nvSpPr>
          <p:cNvPr id="5" name="Rectangle 4"/>
          <p:cNvSpPr/>
          <p:nvPr/>
        </p:nvSpPr>
        <p:spPr>
          <a:xfrm>
            <a:off x="997528" y="251752"/>
            <a:ext cx="4458273" cy="461665"/>
          </a:xfrm>
          <a:prstGeom prst="rect">
            <a:avLst/>
          </a:prstGeom>
        </p:spPr>
        <p:txBody>
          <a:bodyPr wrap="none">
            <a:spAutoFit/>
          </a:bodyPr>
          <a:lstStyle/>
          <a:p>
            <a:r>
              <a:rPr lang="fa-IR" sz="2400" dirty="0">
                <a:solidFill>
                  <a:schemeClr val="bg1"/>
                </a:solidFill>
                <a:latin typeface="IRANSans"/>
                <a:cs typeface="B Koodak" panose="00000700000000000000" pitchFamily="2" charset="-78"/>
              </a:rPr>
              <a:t>کلیسای جامع سنت پاتریک ، شهر ملبورن</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38851693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836" y="1"/>
            <a:ext cx="10254954" cy="6858000"/>
          </a:xfrm>
          <a:prstGeom prst="rect">
            <a:avLst/>
          </a:prstGeom>
        </p:spPr>
      </p:pic>
      <p:sp>
        <p:nvSpPr>
          <p:cNvPr id="4" name="Rectangle 3"/>
          <p:cNvSpPr/>
          <p:nvPr/>
        </p:nvSpPr>
        <p:spPr>
          <a:xfrm>
            <a:off x="7573813" y="251752"/>
            <a:ext cx="3384261" cy="523220"/>
          </a:xfrm>
          <a:prstGeom prst="rect">
            <a:avLst/>
          </a:prstGeom>
        </p:spPr>
        <p:txBody>
          <a:bodyPr wrap="none">
            <a:spAutoFit/>
          </a:bodyPr>
          <a:lstStyle/>
          <a:p>
            <a:r>
              <a:rPr lang="fa-IR" sz="2800" dirty="0">
                <a:solidFill>
                  <a:srgbClr val="333333"/>
                </a:solidFill>
                <a:latin typeface="IRANSans"/>
                <a:cs typeface="B Koodak" panose="00000700000000000000" pitchFamily="2" charset="-78"/>
              </a:rPr>
              <a:t>کلیسای سنت ماری، سیدنی</a:t>
            </a:r>
            <a:endParaRPr lang="en-US" sz="2800" dirty="0">
              <a:cs typeface="B Koodak" panose="00000700000000000000" pitchFamily="2" charset="-78"/>
            </a:endParaRPr>
          </a:p>
        </p:txBody>
      </p:sp>
    </p:spTree>
    <p:extLst>
      <p:ext uri="{BB962C8B-B14F-4D97-AF65-F5344CB8AC3E}">
        <p14:creationId xmlns:p14="http://schemas.microsoft.com/office/powerpoint/2010/main" val="342151975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67"/>
            <a:ext cx="12192000" cy="6938010"/>
          </a:xfrm>
          <a:prstGeom prst="rect">
            <a:avLst/>
          </a:prstGeom>
        </p:spPr>
      </p:pic>
      <p:grpSp>
        <p:nvGrpSpPr>
          <p:cNvPr id="3" name="Group 2"/>
          <p:cNvGrpSpPr/>
          <p:nvPr/>
        </p:nvGrpSpPr>
        <p:grpSpPr>
          <a:xfrm>
            <a:off x="-8617" y="1412801"/>
            <a:ext cx="10456907" cy="5445199"/>
            <a:chOff x="-8617" y="1412801"/>
            <a:chExt cx="10456907" cy="544519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709" y="1412801"/>
              <a:ext cx="8704581" cy="5445199"/>
            </a:xfrm>
            <a:prstGeom prst="rect">
              <a:avLst/>
            </a:prstGeom>
          </p:spPr>
        </p:pic>
        <p:sp>
          <p:nvSpPr>
            <p:cNvPr id="5" name="Rectangle 4"/>
            <p:cNvSpPr/>
            <p:nvPr/>
          </p:nvSpPr>
          <p:spPr>
            <a:xfrm>
              <a:off x="188134" y="2070903"/>
              <a:ext cx="1430883"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قطبی شمال</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8617" y="3551294"/>
              <a:ext cx="1662713"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رأس السرطان</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133027" y="4870689"/>
              <a:ext cx="1541095"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رأس الجدی</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8" name="Rectangle 7"/>
            <p:cNvSpPr/>
            <p:nvPr/>
          </p:nvSpPr>
          <p:spPr>
            <a:xfrm>
              <a:off x="721370" y="4201898"/>
              <a:ext cx="917815"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خط استوا</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
          <p:nvSpPr>
            <p:cNvPr id="9" name="Rectangle 8"/>
            <p:cNvSpPr/>
            <p:nvPr/>
          </p:nvSpPr>
          <p:spPr>
            <a:xfrm>
              <a:off x="113000" y="6190084"/>
              <a:ext cx="1541096" cy="38092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fa-IR" dirty="0">
                  <a:ln w="0"/>
                  <a:effectLst>
                    <a:outerShdw blurRad="38100" dist="19050" dir="2700000" algn="tl" rotWithShape="0">
                      <a:schemeClr val="dk1">
                        <a:alpha val="40000"/>
                      </a:schemeClr>
                    </a:outerShdw>
                  </a:effectLst>
                  <a:cs typeface="B Koodak" panose="00000700000000000000" pitchFamily="2" charset="-78"/>
                </a:rPr>
                <a:t>مدار قطبی جنوب</a:t>
              </a:r>
              <a:endParaRPr lang="en-US"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grpSp>
      <p:sp>
        <p:nvSpPr>
          <p:cNvPr id="11" name="Rectangle 10"/>
          <p:cNvSpPr/>
          <p:nvPr/>
        </p:nvSpPr>
        <p:spPr>
          <a:xfrm>
            <a:off x="0" y="384580"/>
            <a:ext cx="12192000" cy="584775"/>
          </a:xfrm>
          <a:prstGeom prst="rect">
            <a:avLst/>
          </a:prstGeom>
        </p:spPr>
        <p:txBody>
          <a:bodyPr wrap="square">
            <a:spAutoFit/>
          </a:bodyPr>
          <a:lstStyle/>
          <a:p>
            <a:pPr algn="ctr"/>
            <a:r>
              <a:rPr lang="fa-IR" sz="3200" dirty="0">
                <a:cs typeface="B Koodak" panose="00000700000000000000" pitchFamily="2" charset="-78"/>
              </a:rPr>
              <a:t>استرالیا سرزمین اصلی قارۀ اقیانوسیه است که در اقیانوس آرام واقع شده است.</a:t>
            </a:r>
            <a:endParaRPr lang="en-US" sz="3200" dirty="0">
              <a:cs typeface="B Koodak" panose="00000700000000000000" pitchFamily="2" charset="-78"/>
            </a:endParaRPr>
          </a:p>
        </p:txBody>
      </p:sp>
    </p:spTree>
    <p:extLst>
      <p:ext uri="{BB962C8B-B14F-4D97-AF65-F5344CB8AC3E}">
        <p14:creationId xmlns:p14="http://schemas.microsoft.com/office/powerpoint/2010/main" val="197510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4028209" y="270164"/>
            <a:ext cx="4135582" cy="1475509"/>
            <a:chOff x="4322618" y="270164"/>
            <a:chExt cx="4135582" cy="1475509"/>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618" y="270164"/>
              <a:ext cx="4135582" cy="1475509"/>
            </a:xfrm>
            <a:prstGeom prst="rect">
              <a:avLst/>
            </a:prstGeom>
          </p:spPr>
        </p:pic>
        <p:sp>
          <p:nvSpPr>
            <p:cNvPr id="9" name="Rectangle 8"/>
            <p:cNvSpPr/>
            <p:nvPr/>
          </p:nvSpPr>
          <p:spPr>
            <a:xfrm>
              <a:off x="4837851" y="715530"/>
              <a:ext cx="3105115" cy="584775"/>
            </a:xfrm>
            <a:prstGeom prst="rect">
              <a:avLst/>
            </a:prstGeom>
            <a:noFill/>
          </p:spPr>
          <p:txBody>
            <a:bodyPr wrap="square">
              <a:spAutoFit/>
            </a:bodyPr>
            <a:lstStyle/>
            <a:p>
              <a:pPr algn="ctr"/>
              <a:r>
                <a:rPr lang="fa-IR" sz="3200" dirty="0">
                  <a:cs typeface="B Koodak" panose="00000700000000000000" pitchFamily="2" charset="-78"/>
                </a:rPr>
                <a:t>ویژگی های اقتصادی</a:t>
              </a:r>
              <a:endParaRPr lang="en-US" sz="3200" dirty="0">
                <a:cs typeface="B Koodak" panose="00000700000000000000" pitchFamily="2" charset="-78"/>
              </a:endParaRPr>
            </a:p>
          </p:txBody>
        </p:sp>
      </p:grpSp>
      <p:sp>
        <p:nvSpPr>
          <p:cNvPr id="11" name="Rectangle 10"/>
          <p:cNvSpPr/>
          <p:nvPr/>
        </p:nvSpPr>
        <p:spPr>
          <a:xfrm>
            <a:off x="1538636" y="2015837"/>
            <a:ext cx="9114725"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استرالیا و نیوزیلند جزء کشورهای پیشرفته صنعتی جهان هستند.</a:t>
            </a:r>
            <a:endParaRPr lang="en-US" dirty="0"/>
          </a:p>
        </p:txBody>
      </p:sp>
      <p:grpSp>
        <p:nvGrpSpPr>
          <p:cNvPr id="17" name="Group 16"/>
          <p:cNvGrpSpPr/>
          <p:nvPr/>
        </p:nvGrpSpPr>
        <p:grpSpPr>
          <a:xfrm>
            <a:off x="6304599" y="3812736"/>
            <a:ext cx="4426528" cy="2703062"/>
            <a:chOff x="7169728" y="3394849"/>
            <a:chExt cx="4426528" cy="2703062"/>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728" y="3394849"/>
              <a:ext cx="4426528" cy="2703062"/>
            </a:xfrm>
            <a:prstGeom prst="rect">
              <a:avLst/>
            </a:prstGeom>
          </p:spPr>
        </p:pic>
        <p:sp>
          <p:nvSpPr>
            <p:cNvPr id="13" name="Rectangle 12"/>
            <p:cNvSpPr/>
            <p:nvPr/>
          </p:nvSpPr>
          <p:spPr>
            <a:xfrm>
              <a:off x="7641597" y="4156545"/>
              <a:ext cx="3482789"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وجود منابع و معادن فراوان در قارۀ استرالیا</a:t>
              </a:r>
              <a:endParaRPr lang="en-US" dirty="0"/>
            </a:p>
          </p:txBody>
        </p:sp>
      </p:grpSp>
      <p:grpSp>
        <p:nvGrpSpPr>
          <p:cNvPr id="16" name="Group 15"/>
          <p:cNvGrpSpPr/>
          <p:nvPr/>
        </p:nvGrpSpPr>
        <p:grpSpPr>
          <a:xfrm>
            <a:off x="1406202" y="3761510"/>
            <a:ext cx="4426528" cy="2703062"/>
            <a:chOff x="1814944" y="3343623"/>
            <a:chExt cx="4426528" cy="2703062"/>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944" y="3343623"/>
              <a:ext cx="4426528" cy="2703062"/>
            </a:xfrm>
            <a:prstGeom prst="rect">
              <a:avLst/>
            </a:prstGeom>
          </p:spPr>
        </p:pic>
        <p:sp>
          <p:nvSpPr>
            <p:cNvPr id="15" name="Rectangle 14"/>
            <p:cNvSpPr/>
            <p:nvPr/>
          </p:nvSpPr>
          <p:spPr>
            <a:xfrm>
              <a:off x="2286813" y="3961550"/>
              <a:ext cx="3482789" cy="1569660"/>
            </a:xfrm>
            <a:prstGeom prst="rect">
              <a:avLst/>
            </a:prstGeom>
          </p:spPr>
          <p:txBody>
            <a:bodyPr wrap="square">
              <a:spAutoFit/>
            </a:bodyPr>
            <a:lstStyle/>
            <a:p>
              <a:pPr algn="ctr"/>
              <a:r>
                <a:rPr lang="fa-IR" sz="3200" dirty="0">
                  <a:solidFill>
                    <a:srgbClr val="231F20"/>
                  </a:solidFill>
                  <a:cs typeface="B Koodak" panose="00000700000000000000" pitchFamily="2" charset="-78"/>
                </a:rPr>
                <a:t>انتقال سرمایه و فناوری از طریق مهاجران اروپایی به این سرزمین</a:t>
              </a:r>
              <a:endParaRPr lang="en-US" dirty="0"/>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9337" y="2639414"/>
            <a:ext cx="1173322" cy="1173322"/>
          </a:xfrm>
          <a:prstGeom prst="rect">
            <a:avLst/>
          </a:prstGeom>
        </p:spPr>
      </p:pic>
    </p:spTree>
    <p:extLst>
      <p:ext uri="{BB962C8B-B14F-4D97-AF65-F5344CB8AC3E}">
        <p14:creationId xmlns:p14="http://schemas.microsoft.com/office/powerpoint/2010/main" val="322662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3"/>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3"/>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363" y="9628"/>
            <a:ext cx="6587836" cy="6848372"/>
          </a:xfrm>
          <a:prstGeom prst="rect">
            <a:avLst/>
          </a:prstGeom>
        </p:spPr>
      </p:pic>
      <p:sp>
        <p:nvSpPr>
          <p:cNvPr id="6" name="Rectangle 5"/>
          <p:cNvSpPr/>
          <p:nvPr/>
        </p:nvSpPr>
        <p:spPr>
          <a:xfrm>
            <a:off x="8488542" y="3136612"/>
            <a:ext cx="3105115" cy="584775"/>
          </a:xfrm>
          <a:prstGeom prst="rect">
            <a:avLst/>
          </a:prstGeom>
          <a:noFill/>
        </p:spPr>
        <p:txBody>
          <a:bodyPr wrap="square">
            <a:spAutoFit/>
          </a:bodyPr>
          <a:lstStyle/>
          <a:p>
            <a:pPr algn="ctr"/>
            <a:r>
              <a:rPr lang="fa-IR" sz="3200" dirty="0">
                <a:cs typeface="B Koodak" panose="00000700000000000000" pitchFamily="2" charset="-78"/>
              </a:rPr>
              <a:t>منابع و معادن استرالیا</a:t>
            </a:r>
            <a:endParaRPr lang="en-US" sz="3200" dirty="0">
              <a:cs typeface="B Koodak" panose="00000700000000000000" pitchFamily="2" charset="-78"/>
            </a:endParaRPr>
          </a:p>
        </p:txBody>
      </p:sp>
    </p:spTree>
    <p:extLst>
      <p:ext uri="{BB962C8B-B14F-4D97-AF65-F5344CB8AC3E}">
        <p14:creationId xmlns:p14="http://schemas.microsoft.com/office/powerpoint/2010/main" val="246770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1" cy="68579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345"/>
            <a:ext cx="11679382" cy="6858000"/>
          </a:xfrm>
          <a:prstGeom prst="rect">
            <a:avLst/>
          </a:prstGeom>
        </p:spPr>
      </p:pic>
      <p:sp>
        <p:nvSpPr>
          <p:cNvPr id="3" name="Rectangle 2"/>
          <p:cNvSpPr/>
          <p:nvPr/>
        </p:nvSpPr>
        <p:spPr>
          <a:xfrm>
            <a:off x="1985052" y="890634"/>
            <a:ext cx="8221889"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استرالیا تولیدکننده و صادرکنندۀ بزرگ گندم جهان است.</a:t>
            </a:r>
            <a:endParaRPr lang="en-US" dirty="0"/>
          </a:p>
        </p:txBody>
      </p:sp>
      <p:sp>
        <p:nvSpPr>
          <p:cNvPr id="4" name="Rectangle 3"/>
          <p:cNvSpPr/>
          <p:nvPr/>
        </p:nvSpPr>
        <p:spPr>
          <a:xfrm>
            <a:off x="2782264" y="2694860"/>
            <a:ext cx="6627466"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همچنین باغ های انگور و مرکبات فراوانی دارد.</a:t>
            </a:r>
            <a:endParaRPr lang="en-US" dirty="0"/>
          </a:p>
        </p:txBody>
      </p:sp>
      <p:sp>
        <p:nvSpPr>
          <p:cNvPr id="5" name="Rectangle 4"/>
          <p:cNvSpPr/>
          <p:nvPr/>
        </p:nvSpPr>
        <p:spPr>
          <a:xfrm>
            <a:off x="2306782" y="4604890"/>
            <a:ext cx="6846643"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کشاورزی در این کشور به روش صنعتی و با استفاده از ماشین آلات، صورت می گیرد.</a:t>
            </a:r>
            <a:endParaRPr lang="en-US" dirty="0"/>
          </a:p>
        </p:txBody>
      </p:sp>
    </p:spTree>
    <p:extLst>
      <p:ext uri="{BB962C8B-B14F-4D97-AF65-F5344CB8AC3E}">
        <p14:creationId xmlns:p14="http://schemas.microsoft.com/office/powerpoint/2010/main" val="1018739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09" y="-13855"/>
            <a:ext cx="10307782" cy="6871855"/>
          </a:xfrm>
          <a:prstGeom prst="rect">
            <a:avLst/>
          </a:prstGeom>
        </p:spPr>
      </p:pic>
      <p:sp>
        <p:nvSpPr>
          <p:cNvPr id="4" name="Rectangle 3"/>
          <p:cNvSpPr/>
          <p:nvPr/>
        </p:nvSpPr>
        <p:spPr>
          <a:xfrm>
            <a:off x="1034762" y="0"/>
            <a:ext cx="4008293" cy="461665"/>
          </a:xfrm>
          <a:prstGeom prst="rect">
            <a:avLst/>
          </a:prstGeom>
          <a:noFill/>
        </p:spPr>
        <p:txBody>
          <a:bodyPr wrap="square">
            <a:spAutoFit/>
          </a:bodyPr>
          <a:lstStyle/>
          <a:p>
            <a:pPr algn="ctr"/>
            <a:r>
              <a:rPr lang="fa-IR" sz="2400" dirty="0">
                <a:cs typeface="B Koodak" panose="00000700000000000000" pitchFamily="2" charset="-78"/>
              </a:rPr>
              <a:t>کاشت گندم در استرالیا</a:t>
            </a:r>
            <a:endParaRPr lang="en-US" sz="2400" dirty="0">
              <a:cs typeface="B Koodak" panose="00000700000000000000" pitchFamily="2" charset="-78"/>
            </a:endParaRPr>
          </a:p>
        </p:txBody>
      </p:sp>
    </p:spTree>
    <p:extLst>
      <p:ext uri="{BB962C8B-B14F-4D97-AF65-F5344CB8AC3E}">
        <p14:creationId xmlns:p14="http://schemas.microsoft.com/office/powerpoint/2010/main" val="42135850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36" y="0"/>
            <a:ext cx="10016837" cy="6858000"/>
          </a:xfrm>
          <a:prstGeom prst="rect">
            <a:avLst/>
          </a:prstGeom>
        </p:spPr>
      </p:pic>
    </p:spTree>
    <p:extLst>
      <p:ext uri="{BB962C8B-B14F-4D97-AF65-F5344CB8AC3E}">
        <p14:creationId xmlns:p14="http://schemas.microsoft.com/office/powerpoint/2010/main" val="191483905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36" y="0"/>
            <a:ext cx="11741727" cy="6849341"/>
          </a:xfrm>
          <a:prstGeom prst="rect">
            <a:avLst/>
          </a:prstGeom>
        </p:spPr>
      </p:pic>
      <p:sp>
        <p:nvSpPr>
          <p:cNvPr id="7" name="Rectangle 6"/>
          <p:cNvSpPr/>
          <p:nvPr/>
        </p:nvSpPr>
        <p:spPr>
          <a:xfrm>
            <a:off x="8125691" y="0"/>
            <a:ext cx="3591790" cy="461665"/>
          </a:xfrm>
          <a:prstGeom prst="rect">
            <a:avLst/>
          </a:prstGeom>
          <a:noFill/>
        </p:spPr>
        <p:txBody>
          <a:bodyPr wrap="square">
            <a:spAutoFit/>
          </a:bodyPr>
          <a:lstStyle/>
          <a:p>
            <a:pPr algn="ctr"/>
            <a:r>
              <a:rPr lang="fa-IR" sz="2400" dirty="0">
                <a:cs typeface="B Koodak" panose="00000700000000000000" pitchFamily="2" charset="-78"/>
              </a:rPr>
              <a:t>درۀ باروسا، باغ های انگور استرالیا</a:t>
            </a:r>
            <a:endParaRPr lang="en-US" sz="2400" dirty="0">
              <a:cs typeface="B Koodak" panose="00000700000000000000" pitchFamily="2" charset="-78"/>
            </a:endParaRPr>
          </a:p>
        </p:txBody>
      </p:sp>
    </p:spTree>
    <p:extLst>
      <p:ext uri="{BB962C8B-B14F-4D97-AF65-F5344CB8AC3E}">
        <p14:creationId xmlns:p14="http://schemas.microsoft.com/office/powerpoint/2010/main" val="28739435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688718" y="1805033"/>
            <a:ext cx="8814559"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استرالیا و نیوزیلند هر دو از مراکز مهم </a:t>
            </a:r>
            <a:r>
              <a:rPr lang="fa-IR" sz="3200" dirty="0">
                <a:solidFill>
                  <a:srgbClr val="0033CC"/>
                </a:solidFill>
                <a:cs typeface="B Koodak" panose="00000700000000000000" pitchFamily="2" charset="-78"/>
              </a:rPr>
              <a:t>پرورش دام </a:t>
            </a:r>
            <a:r>
              <a:rPr lang="fa-IR" sz="3200" dirty="0">
                <a:solidFill>
                  <a:srgbClr val="231F20"/>
                </a:solidFill>
                <a:cs typeface="B Koodak" panose="00000700000000000000" pitchFamily="2" charset="-78"/>
              </a:rPr>
              <a:t>در جهان اند.</a:t>
            </a:r>
            <a:endParaRPr lang="en-US" dirty="0"/>
          </a:p>
        </p:txBody>
      </p:sp>
      <p:sp>
        <p:nvSpPr>
          <p:cNvPr id="4" name="Rectangle 3"/>
          <p:cNvSpPr/>
          <p:nvPr/>
        </p:nvSpPr>
        <p:spPr>
          <a:xfrm>
            <a:off x="1072188" y="3216805"/>
            <a:ext cx="10047620" cy="584775"/>
          </a:xfrm>
          <a:prstGeom prst="rect">
            <a:avLst/>
          </a:prstGeom>
        </p:spPr>
        <p:txBody>
          <a:bodyPr wrap="square">
            <a:spAutoFit/>
          </a:bodyPr>
          <a:lstStyle/>
          <a:p>
            <a:pPr algn="ctr"/>
            <a:r>
              <a:rPr lang="fa-IR" sz="3200" dirty="0">
                <a:solidFill>
                  <a:srgbClr val="0033CC"/>
                </a:solidFill>
                <a:cs typeface="B Koodak" panose="00000700000000000000" pitchFamily="2" charset="-78"/>
              </a:rPr>
              <a:t>محصولات دامی </a:t>
            </a:r>
            <a:r>
              <a:rPr lang="fa-IR" sz="3200" dirty="0">
                <a:solidFill>
                  <a:srgbClr val="231F20"/>
                </a:solidFill>
                <a:cs typeface="B Koodak" panose="00000700000000000000" pitchFamily="2" charset="-78"/>
              </a:rPr>
              <a:t>به ویژه </a:t>
            </a:r>
            <a:r>
              <a:rPr lang="fa-IR" sz="3200" dirty="0">
                <a:solidFill>
                  <a:srgbClr val="0033CC"/>
                </a:solidFill>
                <a:cs typeface="B Koodak" panose="00000700000000000000" pitchFamily="2" charset="-78"/>
              </a:rPr>
              <a:t>گوشت و پشم </a:t>
            </a:r>
            <a:r>
              <a:rPr lang="fa-IR" sz="3200" dirty="0">
                <a:solidFill>
                  <a:srgbClr val="231F20"/>
                </a:solidFill>
                <a:cs typeface="B Koodak" panose="00000700000000000000" pitchFamily="2" charset="-78"/>
              </a:rPr>
              <a:t>از صادرات مهم این دو کشور است.</a:t>
            </a:r>
            <a:endParaRPr lang="en-US" dirty="0"/>
          </a:p>
        </p:txBody>
      </p:sp>
    </p:spTree>
    <p:extLst>
      <p:ext uri="{BB962C8B-B14F-4D97-AF65-F5344CB8AC3E}">
        <p14:creationId xmlns:p14="http://schemas.microsoft.com/office/powerpoint/2010/main" val="167441070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3712"/>
            <a:ext cx="10515600" cy="6901712"/>
          </a:xfrm>
          <a:prstGeom prst="rect">
            <a:avLst/>
          </a:prstGeom>
        </p:spPr>
      </p:pic>
    </p:spTree>
    <p:extLst>
      <p:ext uri="{BB962C8B-B14F-4D97-AF65-F5344CB8AC3E}">
        <p14:creationId xmlns:p14="http://schemas.microsoft.com/office/powerpoint/2010/main" val="62712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Rectangle 4"/>
          <p:cNvSpPr/>
          <p:nvPr/>
        </p:nvSpPr>
        <p:spPr>
          <a:xfrm>
            <a:off x="2538079" y="1015324"/>
            <a:ext cx="7115841"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صنعت نیز در استرالیا و نیوزیلند پیشرفته است.</a:t>
            </a:r>
            <a:endParaRPr lang="en-US" dirty="0"/>
          </a:p>
        </p:txBody>
      </p:sp>
      <p:grpSp>
        <p:nvGrpSpPr>
          <p:cNvPr id="10" name="Group 9"/>
          <p:cNvGrpSpPr/>
          <p:nvPr/>
        </p:nvGrpSpPr>
        <p:grpSpPr>
          <a:xfrm>
            <a:off x="7567332" y="1945089"/>
            <a:ext cx="4624668" cy="4250370"/>
            <a:chOff x="5260576" y="1861962"/>
            <a:chExt cx="4624668" cy="425037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576" y="1861962"/>
              <a:ext cx="4624668" cy="4250370"/>
            </a:xfrm>
            <a:prstGeom prst="rect">
              <a:avLst/>
            </a:prstGeom>
          </p:spPr>
        </p:pic>
        <p:sp>
          <p:nvSpPr>
            <p:cNvPr id="12" name="Rectangle 11"/>
            <p:cNvSpPr/>
            <p:nvPr/>
          </p:nvSpPr>
          <p:spPr>
            <a:xfrm rot="20644310">
              <a:off x="5588742" y="2866089"/>
              <a:ext cx="3036859"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دو بندر مهم استرالیا:</a:t>
              </a:r>
              <a:endParaRPr lang="en-US" dirty="0"/>
            </a:p>
          </p:txBody>
        </p:sp>
      </p:grpSp>
      <p:grpSp>
        <p:nvGrpSpPr>
          <p:cNvPr id="14" name="Group 13"/>
          <p:cNvGrpSpPr/>
          <p:nvPr/>
        </p:nvGrpSpPr>
        <p:grpSpPr>
          <a:xfrm>
            <a:off x="4535291" y="2879598"/>
            <a:ext cx="3278672" cy="1709095"/>
            <a:chOff x="4535291" y="2879598"/>
            <a:chExt cx="3278672" cy="170909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291" y="2879598"/>
              <a:ext cx="3278672" cy="1709095"/>
            </a:xfrm>
            <a:prstGeom prst="rect">
              <a:avLst/>
            </a:prstGeom>
          </p:spPr>
        </p:pic>
        <p:sp>
          <p:nvSpPr>
            <p:cNvPr id="16" name="Rectangle 15"/>
            <p:cNvSpPr/>
            <p:nvPr/>
          </p:nvSpPr>
          <p:spPr>
            <a:xfrm>
              <a:off x="4697003" y="3426037"/>
              <a:ext cx="2955247"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سیدنی و ملبورن</a:t>
              </a:r>
              <a:endParaRPr lang="en-US" dirty="0"/>
            </a:p>
          </p:txBody>
        </p:sp>
      </p:grpSp>
      <p:grpSp>
        <p:nvGrpSpPr>
          <p:cNvPr id="21" name="Group 20"/>
          <p:cNvGrpSpPr/>
          <p:nvPr/>
        </p:nvGrpSpPr>
        <p:grpSpPr>
          <a:xfrm>
            <a:off x="318966" y="1785487"/>
            <a:ext cx="4569574" cy="4569574"/>
            <a:chOff x="318966" y="1785487"/>
            <a:chExt cx="4569574" cy="4569574"/>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66" y="1785487"/>
              <a:ext cx="4569574" cy="4569574"/>
            </a:xfrm>
            <a:prstGeom prst="rect">
              <a:avLst/>
            </a:prstGeom>
          </p:spPr>
        </p:pic>
        <p:sp>
          <p:nvSpPr>
            <p:cNvPr id="20" name="Rectangle 19"/>
            <p:cNvSpPr/>
            <p:nvPr/>
          </p:nvSpPr>
          <p:spPr>
            <a:xfrm>
              <a:off x="1126129" y="4588693"/>
              <a:ext cx="2955247"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صنایع کشتی سازی و صنایع شیمیایی</a:t>
              </a:r>
              <a:endParaRPr lang="en-US" dirty="0"/>
            </a:p>
          </p:txBody>
        </p:sp>
      </p:grpSp>
    </p:spTree>
    <p:extLst>
      <p:ext uri="{BB962C8B-B14F-4D97-AF65-F5344CB8AC3E}">
        <p14:creationId xmlns:p14="http://schemas.microsoft.com/office/powerpoint/2010/main" val="27341076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976"/>
            <a:ext cx="10099964" cy="6867976"/>
          </a:xfrm>
          <a:prstGeom prst="rect">
            <a:avLst/>
          </a:prstGeom>
        </p:spPr>
      </p:pic>
      <p:sp>
        <p:nvSpPr>
          <p:cNvPr id="5" name="Rectangle 4"/>
          <p:cNvSpPr/>
          <p:nvPr/>
        </p:nvSpPr>
        <p:spPr>
          <a:xfrm>
            <a:off x="8810625" y="311727"/>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پل بندر سیدنی</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429346632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547254" y="484607"/>
            <a:ext cx="11097491" cy="1077218"/>
          </a:xfrm>
          <a:prstGeom prst="rect">
            <a:avLst/>
          </a:prstGeom>
        </p:spPr>
        <p:txBody>
          <a:bodyPr wrap="square">
            <a:spAutoFit/>
          </a:bodyPr>
          <a:lstStyle/>
          <a:p>
            <a:pPr algn="ctr"/>
            <a:r>
              <a:rPr lang="fa-IR" sz="3200" dirty="0">
                <a:cs typeface="B Koodak" panose="00000700000000000000" pitchFamily="2" charset="-78"/>
              </a:rPr>
              <a:t>در شرق استرالیا در آب های اقیانوس آرام جزایر بی شماری به صورت پراکنده وجود دارد.</a:t>
            </a:r>
            <a:endParaRPr lang="en-US" sz="3200" dirty="0">
              <a:cs typeface="B Koodak"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1825"/>
            <a:ext cx="4856018" cy="4856018"/>
          </a:xfrm>
          <a:prstGeom prst="rect">
            <a:avLst/>
          </a:prstGeom>
        </p:spPr>
      </p:pic>
      <p:sp>
        <p:nvSpPr>
          <p:cNvPr id="7" name="Rectangle 6"/>
          <p:cNvSpPr/>
          <p:nvPr/>
        </p:nvSpPr>
        <p:spPr>
          <a:xfrm>
            <a:off x="5174671" y="3112671"/>
            <a:ext cx="6248400" cy="584775"/>
          </a:xfrm>
          <a:prstGeom prst="rect">
            <a:avLst/>
          </a:prstGeom>
        </p:spPr>
        <p:txBody>
          <a:bodyPr wrap="square">
            <a:spAutoFit/>
          </a:bodyPr>
          <a:lstStyle/>
          <a:p>
            <a:pPr algn="ctr"/>
            <a:r>
              <a:rPr lang="fa-IR" sz="3200" dirty="0">
                <a:cs typeface="B Koodak" panose="00000700000000000000" pitchFamily="2" charset="-78"/>
              </a:rPr>
              <a:t>تعداد این جزایر به 20 تا 30 هزار می رسد.</a:t>
            </a:r>
            <a:endParaRPr lang="en-US" sz="3200" dirty="0">
              <a:cs typeface="B Koodak" panose="00000700000000000000" pitchFamily="2" charset="-78"/>
            </a:endParaRPr>
          </a:p>
        </p:txBody>
      </p:sp>
      <p:sp>
        <p:nvSpPr>
          <p:cNvPr id="8" name="Rectangle 7"/>
          <p:cNvSpPr/>
          <p:nvPr/>
        </p:nvSpPr>
        <p:spPr>
          <a:xfrm>
            <a:off x="4904508" y="4393087"/>
            <a:ext cx="6788727" cy="1077218"/>
          </a:xfrm>
          <a:prstGeom prst="rect">
            <a:avLst/>
          </a:prstGeom>
        </p:spPr>
        <p:txBody>
          <a:bodyPr wrap="square">
            <a:spAutoFit/>
          </a:bodyPr>
          <a:lstStyle/>
          <a:p>
            <a:pPr algn="ctr"/>
            <a:r>
              <a:rPr lang="fa-IR" sz="3200" dirty="0">
                <a:cs typeface="B Koodak" panose="00000700000000000000" pitchFamily="2" charset="-78"/>
              </a:rPr>
              <a:t>یکی از جزایر مهم و بزرگ اقیانوسیه، کشور نیوزیلند ( زلاندنو) است.</a:t>
            </a:r>
            <a:endParaRPr lang="en-US" sz="3200" dirty="0">
              <a:cs typeface="B Koodak" panose="00000700000000000000" pitchFamily="2" charset="-78"/>
            </a:endParaRPr>
          </a:p>
        </p:txBody>
      </p:sp>
      <p:sp>
        <p:nvSpPr>
          <p:cNvPr id="9" name="Rectangle 8"/>
          <p:cNvSpPr/>
          <p:nvPr/>
        </p:nvSpPr>
        <p:spPr>
          <a:xfrm rot="19474487">
            <a:off x="3107422" y="4737785"/>
            <a:ext cx="806918" cy="304037"/>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708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32509" y="166254"/>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بندر سیدنی</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297342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1" y="0"/>
            <a:ext cx="10266218" cy="6848648"/>
          </a:xfrm>
          <a:prstGeom prst="rect">
            <a:avLst/>
          </a:prstGeom>
        </p:spPr>
      </p:pic>
      <p:sp>
        <p:nvSpPr>
          <p:cNvPr id="5" name="Rectangle 4"/>
          <p:cNvSpPr/>
          <p:nvPr/>
        </p:nvSpPr>
        <p:spPr>
          <a:xfrm>
            <a:off x="9185564" y="187036"/>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بندر ملبورن</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358295134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Rectangle 5"/>
          <p:cNvSpPr/>
          <p:nvPr/>
        </p:nvSpPr>
        <p:spPr>
          <a:xfrm>
            <a:off x="10330295" y="394854"/>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بندر ملبورن</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38993265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grpSp>
        <p:nvGrpSpPr>
          <p:cNvPr id="3" name="Group 2"/>
          <p:cNvGrpSpPr/>
          <p:nvPr/>
        </p:nvGrpSpPr>
        <p:grpSpPr>
          <a:xfrm>
            <a:off x="4648200" y="0"/>
            <a:ext cx="2895600" cy="2743200"/>
            <a:chOff x="4433454" y="0"/>
            <a:chExt cx="3325091" cy="284847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454" y="0"/>
              <a:ext cx="3325091" cy="2848472"/>
            </a:xfrm>
            <a:prstGeom prst="rect">
              <a:avLst/>
            </a:prstGeom>
          </p:spPr>
        </p:pic>
        <p:sp>
          <p:nvSpPr>
            <p:cNvPr id="5" name="Rectangle 4"/>
            <p:cNvSpPr/>
            <p:nvPr/>
          </p:nvSpPr>
          <p:spPr>
            <a:xfrm>
              <a:off x="5106592" y="1597237"/>
              <a:ext cx="1978814"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گردشگری</a:t>
              </a:r>
              <a:endParaRPr lang="en-US" dirty="0"/>
            </a:p>
          </p:txBody>
        </p:sp>
      </p:grpSp>
      <p:sp>
        <p:nvSpPr>
          <p:cNvPr id="6" name="Rectangle 5"/>
          <p:cNvSpPr/>
          <p:nvPr/>
        </p:nvSpPr>
        <p:spPr>
          <a:xfrm>
            <a:off x="1132608" y="2765657"/>
            <a:ext cx="9926782"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استرالیا و نیوزیلند دارای جاذبه های طبیعی فراوانی هستند. به دلیل:</a:t>
            </a:r>
            <a:endParaRPr lang="en-US" dirty="0"/>
          </a:p>
        </p:txBody>
      </p:sp>
      <p:grpSp>
        <p:nvGrpSpPr>
          <p:cNvPr id="11" name="Group 10"/>
          <p:cNvGrpSpPr/>
          <p:nvPr/>
        </p:nvGrpSpPr>
        <p:grpSpPr>
          <a:xfrm>
            <a:off x="4110534" y="3503988"/>
            <a:ext cx="4173945" cy="740679"/>
            <a:chOff x="4110534" y="3503988"/>
            <a:chExt cx="4173945" cy="740679"/>
          </a:xfrm>
        </p:grpSpPr>
        <p:sp>
          <p:nvSpPr>
            <p:cNvPr id="7" name="Rectangle 6"/>
            <p:cNvSpPr/>
            <p:nvPr/>
          </p:nvSpPr>
          <p:spPr>
            <a:xfrm>
              <a:off x="4110534" y="3659892"/>
              <a:ext cx="3970929"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وجود سواحل طولانی</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3503988"/>
              <a:ext cx="740679" cy="740679"/>
            </a:xfrm>
            <a:prstGeom prst="rect">
              <a:avLst/>
            </a:prstGeom>
          </p:spPr>
        </p:pic>
      </p:grpSp>
      <p:grpSp>
        <p:nvGrpSpPr>
          <p:cNvPr id="12" name="Group 11"/>
          <p:cNvGrpSpPr/>
          <p:nvPr/>
        </p:nvGrpSpPr>
        <p:grpSpPr>
          <a:xfrm>
            <a:off x="3760706" y="4432262"/>
            <a:ext cx="5335053" cy="740679"/>
            <a:chOff x="3760706" y="4432262"/>
            <a:chExt cx="5335053" cy="740679"/>
          </a:xfrm>
        </p:grpSpPr>
        <p:sp>
          <p:nvSpPr>
            <p:cNvPr id="8" name="Rectangle 7"/>
            <p:cNvSpPr/>
            <p:nvPr/>
          </p:nvSpPr>
          <p:spPr>
            <a:xfrm>
              <a:off x="3760706" y="4551779"/>
              <a:ext cx="4670584" cy="584775"/>
            </a:xfrm>
            <a:prstGeom prst="rect">
              <a:avLst/>
            </a:prstGeom>
          </p:spPr>
          <p:txBody>
            <a:bodyPr wrap="square">
              <a:spAutoFit/>
            </a:bodyPr>
            <a:lstStyle/>
            <a:p>
              <a:pPr algn="ctr"/>
              <a:r>
                <a:rPr lang="fa-IR" sz="3200" dirty="0">
                  <a:solidFill>
                    <a:srgbClr val="231F20"/>
                  </a:solidFill>
                  <a:cs typeface="B Koodak" panose="00000700000000000000" pitchFamily="2" charset="-78"/>
                </a:rPr>
                <a:t>تنوع محیطی و گونه های جانوری</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5080" y="4432262"/>
              <a:ext cx="740679" cy="740679"/>
            </a:xfrm>
            <a:prstGeom prst="rect">
              <a:avLst/>
            </a:prstGeom>
          </p:spPr>
        </p:pic>
      </p:grpSp>
      <p:sp>
        <p:nvSpPr>
          <p:cNvPr id="13" name="Rectangle 12"/>
          <p:cNvSpPr/>
          <p:nvPr/>
        </p:nvSpPr>
        <p:spPr>
          <a:xfrm>
            <a:off x="1132607" y="5585948"/>
            <a:ext cx="9926782" cy="1077218"/>
          </a:xfrm>
          <a:prstGeom prst="rect">
            <a:avLst/>
          </a:prstGeom>
        </p:spPr>
        <p:txBody>
          <a:bodyPr wrap="square">
            <a:spAutoFit/>
          </a:bodyPr>
          <a:lstStyle/>
          <a:p>
            <a:pPr algn="ctr"/>
            <a:r>
              <a:rPr lang="fa-IR" sz="3200" dirty="0">
                <a:solidFill>
                  <a:srgbClr val="231F20"/>
                </a:solidFill>
                <a:cs typeface="B Koodak" panose="00000700000000000000" pitchFamily="2" charset="-78"/>
              </a:rPr>
              <a:t>ساختن امکانات تفریحی و گردشی باعث شده که گردشگران بتوانند به خوبی از این محیط ها استفاده کنند.</a:t>
            </a:r>
            <a:endParaRPr lang="en-US" dirty="0"/>
          </a:p>
        </p:txBody>
      </p:sp>
    </p:spTree>
    <p:extLst>
      <p:ext uri="{BB962C8B-B14F-4D97-AF65-F5344CB8AC3E}">
        <p14:creationId xmlns:p14="http://schemas.microsoft.com/office/powerpoint/2010/main" val="618113930"/>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2"/>
            <a:ext cx="12192000" cy="686141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p:cNvSpPr/>
          <p:nvPr/>
        </p:nvSpPr>
        <p:spPr>
          <a:xfrm>
            <a:off x="10122477" y="394854"/>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خانه اپرا، سیدنی</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466094284"/>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0122477" y="394854"/>
            <a:ext cx="1861705" cy="461665"/>
          </a:xfrm>
          <a:prstGeom prst="rect">
            <a:avLst/>
          </a:prstGeom>
          <a:noFill/>
        </p:spPr>
        <p:txBody>
          <a:bodyPr wrap="square">
            <a:spAutoFit/>
          </a:bodyPr>
          <a:lstStyle/>
          <a:p>
            <a:pPr algn="ctr"/>
            <a:r>
              <a:rPr lang="fa-IR" sz="2400" dirty="0">
                <a:cs typeface="B Koodak" panose="00000700000000000000" pitchFamily="2" charset="-78"/>
              </a:rPr>
              <a:t>خانه اپرا، سیدنی</a:t>
            </a:r>
            <a:endParaRPr lang="en-US" sz="2400" dirty="0">
              <a:cs typeface="B Koodak" panose="00000700000000000000" pitchFamily="2" charset="-78"/>
            </a:endParaRPr>
          </a:p>
        </p:txBody>
      </p:sp>
    </p:spTree>
    <p:extLst>
      <p:ext uri="{BB962C8B-B14F-4D97-AF65-F5344CB8AC3E}">
        <p14:creationId xmlns:p14="http://schemas.microsoft.com/office/powerpoint/2010/main" val="2602199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86"/>
            <a:ext cx="12192000" cy="68735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936" y="-15586"/>
            <a:ext cx="10370127" cy="6863527"/>
          </a:xfrm>
          <a:prstGeom prst="rect">
            <a:avLst/>
          </a:prstGeom>
        </p:spPr>
      </p:pic>
      <p:sp>
        <p:nvSpPr>
          <p:cNvPr id="6" name="Rectangle 5"/>
          <p:cNvSpPr/>
          <p:nvPr/>
        </p:nvSpPr>
        <p:spPr>
          <a:xfrm>
            <a:off x="9419358" y="166254"/>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خانه اپرا، سیدنی</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1217566463"/>
      </p:ext>
    </p:extLst>
  </p:cSld>
  <p:clrMapOvr>
    <a:masterClrMapping/>
  </p:clrMapOvr>
  <p:transition spd="slow">
    <p:push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0084377" y="207817"/>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خانه اپرا، سیدنی</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2424821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891" y="-7533"/>
            <a:ext cx="10266218" cy="6865533"/>
          </a:xfrm>
          <a:prstGeom prst="rect">
            <a:avLst/>
          </a:prstGeom>
        </p:spPr>
      </p:pic>
      <p:sp>
        <p:nvSpPr>
          <p:cNvPr id="7" name="Rectangle 6"/>
          <p:cNvSpPr/>
          <p:nvPr/>
        </p:nvSpPr>
        <p:spPr>
          <a:xfrm>
            <a:off x="9419358" y="166254"/>
            <a:ext cx="1861705" cy="461665"/>
          </a:xfrm>
          <a:prstGeom prst="rect">
            <a:avLst/>
          </a:prstGeom>
          <a:noFill/>
        </p:spPr>
        <p:txBody>
          <a:bodyPr wrap="square">
            <a:spAutoFit/>
          </a:bodyPr>
          <a:lstStyle/>
          <a:p>
            <a:pPr algn="ctr"/>
            <a:r>
              <a:rPr lang="fa-IR" sz="2400" dirty="0">
                <a:solidFill>
                  <a:schemeClr val="bg1"/>
                </a:solidFill>
                <a:cs typeface="B Koodak" panose="00000700000000000000" pitchFamily="2" charset="-78"/>
              </a:rPr>
              <a:t>ساحل سیدنی</a:t>
            </a:r>
            <a:endParaRPr lang="en-US" sz="2400" dirty="0">
              <a:solidFill>
                <a:schemeClr val="bg1"/>
              </a:solidFill>
              <a:cs typeface="B Koodak" panose="00000700000000000000" pitchFamily="2" charset="-78"/>
            </a:endParaRPr>
          </a:p>
        </p:txBody>
      </p:sp>
    </p:spTree>
    <p:extLst>
      <p:ext uri="{BB962C8B-B14F-4D97-AF65-F5344CB8AC3E}">
        <p14:creationId xmlns:p14="http://schemas.microsoft.com/office/powerpoint/2010/main" val="3958300614"/>
      </p:ext>
    </p:extLst>
  </p:cSld>
  <p:clrMapOvr>
    <a:masterClrMapping/>
  </p:clrMapOvr>
  <p:transition spd="slow">
    <p:comb/>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73" y="0"/>
            <a:ext cx="10160000" cy="6858000"/>
          </a:xfrm>
          <a:prstGeom prst="rect">
            <a:avLst/>
          </a:prstGeom>
        </p:spPr>
      </p:pic>
      <p:sp>
        <p:nvSpPr>
          <p:cNvPr id="5" name="Rectangle 4"/>
          <p:cNvSpPr/>
          <p:nvPr/>
        </p:nvSpPr>
        <p:spPr>
          <a:xfrm>
            <a:off x="1828800" y="207817"/>
            <a:ext cx="2718954" cy="461665"/>
          </a:xfrm>
          <a:prstGeom prst="rect">
            <a:avLst/>
          </a:prstGeom>
          <a:noFill/>
        </p:spPr>
        <p:txBody>
          <a:bodyPr wrap="square">
            <a:spAutoFit/>
          </a:bodyPr>
          <a:lstStyle/>
          <a:p>
            <a:pPr algn="ctr"/>
            <a:r>
              <a:rPr lang="fa-IR" sz="2400" dirty="0">
                <a:cs typeface="B Koodak" panose="00000700000000000000" pitchFamily="2" charset="-78"/>
              </a:rPr>
              <a:t>باغ وحش ترانگو سیدنی</a:t>
            </a:r>
            <a:endParaRPr lang="en-US" sz="2400" dirty="0">
              <a:cs typeface="B Koodak" panose="00000700000000000000" pitchFamily="2" charset="-78"/>
            </a:endParaRPr>
          </a:p>
        </p:txBody>
      </p:sp>
    </p:spTree>
    <p:extLst>
      <p:ext uri="{BB962C8B-B14F-4D97-AF65-F5344CB8AC3E}">
        <p14:creationId xmlns:p14="http://schemas.microsoft.com/office/powerpoint/2010/main" val="9674251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304556" cy="7003473"/>
          </a:xfrm>
          <a:prstGeom prst="rect">
            <a:avLst/>
          </a:prstGeom>
        </p:spPr>
      </p:pic>
      <p:sp>
        <p:nvSpPr>
          <p:cNvPr id="12" name="Rectangle 11"/>
          <p:cNvSpPr/>
          <p:nvPr/>
        </p:nvSpPr>
        <p:spPr>
          <a:xfrm>
            <a:off x="972674" y="2824366"/>
            <a:ext cx="3649910" cy="1100068"/>
          </a:xfrm>
          <a:prstGeom prst="rect">
            <a:avLst/>
          </a:prstGeom>
        </p:spPr>
        <p:txBody>
          <a:bodyPr wrap="square">
            <a:spAutoFit/>
          </a:bodyPr>
          <a:lstStyle/>
          <a:p>
            <a:pPr algn="ctr"/>
            <a:r>
              <a:rPr lang="fa-IR" sz="3200" dirty="0">
                <a:cs typeface="B Koodak" panose="00000700000000000000" pitchFamily="2" charset="-78"/>
              </a:rPr>
              <a:t>قارۀ استرالیا و اقیانوسیه در کدام نیمکره قرار دارد؟ چرا؟</a:t>
            </a:r>
            <a:endParaRPr lang="en-US" sz="3200" dirty="0">
              <a:cs typeface="B Koodak" panose="00000700000000000000" pitchFamily="2" charset="-78"/>
            </a:endParaRPr>
          </a:p>
        </p:txBody>
      </p:sp>
      <p:sp>
        <p:nvSpPr>
          <p:cNvPr id="13" name="Rectangle 12"/>
          <p:cNvSpPr/>
          <p:nvPr/>
        </p:nvSpPr>
        <p:spPr>
          <a:xfrm>
            <a:off x="972673" y="4784829"/>
            <a:ext cx="3649910" cy="1100068"/>
          </a:xfrm>
          <a:prstGeom prst="rect">
            <a:avLst/>
          </a:prstGeom>
        </p:spPr>
        <p:txBody>
          <a:bodyPr wrap="square">
            <a:spAutoFit/>
          </a:bodyPr>
          <a:lstStyle/>
          <a:p>
            <a:pPr algn="ctr"/>
            <a:r>
              <a:rPr lang="fa-IR" sz="3200" dirty="0">
                <a:cs typeface="B Koodak" panose="00000700000000000000" pitchFamily="2" charset="-78"/>
              </a:rPr>
              <a:t>نیمکرۀ جنوبی. چون در جنوب خط استوا قرار دارد.</a:t>
            </a:r>
            <a:endParaRPr lang="en-US" sz="3200" dirty="0">
              <a:cs typeface="B Koodak" panose="00000700000000000000" pitchFamily="2" charset="-7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7430" y="1705791"/>
            <a:ext cx="686641" cy="89033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150" y="4609743"/>
            <a:ext cx="2843139" cy="17508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4555" y="2022936"/>
            <a:ext cx="6707336" cy="3455294"/>
          </a:xfrm>
          <a:prstGeom prst="rect">
            <a:avLst/>
          </a:prstGeom>
        </p:spPr>
      </p:pic>
      <p:pic>
        <p:nvPicPr>
          <p:cNvPr id="4" name="Picture 3">
            <a:extLst>
              <a:ext uri="{FF2B5EF4-FFF2-40B4-BE49-F238E27FC236}">
                <a16:creationId xmlns:a16="http://schemas.microsoft.com/office/drawing/2014/main" id="{728C5A49-B0DD-4803-9671-ADC51EB252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4767" y="564897"/>
            <a:ext cx="3258608" cy="816412"/>
          </a:xfrm>
          <a:prstGeom prst="rect">
            <a:avLst/>
          </a:prstGeom>
        </p:spPr>
      </p:pic>
    </p:spTree>
    <p:extLst>
      <p:ext uri="{BB962C8B-B14F-4D97-AF65-F5344CB8AC3E}">
        <p14:creationId xmlns:p14="http://schemas.microsoft.com/office/powerpoint/2010/main" val="3828324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54" y="0"/>
            <a:ext cx="10411691" cy="6833855"/>
          </a:xfrm>
          <a:prstGeom prst="rect">
            <a:avLst/>
          </a:prstGeom>
        </p:spPr>
      </p:pic>
      <p:sp>
        <p:nvSpPr>
          <p:cNvPr id="4" name="Rectangle 3"/>
          <p:cNvSpPr/>
          <p:nvPr/>
        </p:nvSpPr>
        <p:spPr>
          <a:xfrm>
            <a:off x="8271164" y="228599"/>
            <a:ext cx="2718954" cy="461665"/>
          </a:xfrm>
          <a:prstGeom prst="rect">
            <a:avLst/>
          </a:prstGeom>
          <a:noFill/>
        </p:spPr>
        <p:txBody>
          <a:bodyPr wrap="square">
            <a:spAutoFit/>
          </a:bodyPr>
          <a:lstStyle/>
          <a:p>
            <a:pPr algn="ctr"/>
            <a:r>
              <a:rPr lang="fa-IR" sz="2400" dirty="0">
                <a:cs typeface="B Koodak" panose="00000700000000000000" pitchFamily="2" charset="-78"/>
              </a:rPr>
              <a:t>سواحل زیبای ملبورن</a:t>
            </a:r>
            <a:endParaRPr lang="en-US" sz="2400" dirty="0">
              <a:cs typeface="B Koodak" panose="00000700000000000000" pitchFamily="2" charset="-78"/>
            </a:endParaRPr>
          </a:p>
        </p:txBody>
      </p:sp>
    </p:spTree>
    <p:extLst>
      <p:ext uri="{BB962C8B-B14F-4D97-AF65-F5344CB8AC3E}">
        <p14:creationId xmlns:p14="http://schemas.microsoft.com/office/powerpoint/2010/main" val="909533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1" y="7633"/>
            <a:ext cx="10266218" cy="6850367"/>
          </a:xfrm>
          <a:prstGeom prst="rect">
            <a:avLst/>
          </a:prstGeom>
        </p:spPr>
      </p:pic>
      <p:sp>
        <p:nvSpPr>
          <p:cNvPr id="4" name="Rectangle 3"/>
          <p:cNvSpPr/>
          <p:nvPr/>
        </p:nvSpPr>
        <p:spPr>
          <a:xfrm>
            <a:off x="1588062" y="168624"/>
            <a:ext cx="4054315" cy="461665"/>
          </a:xfrm>
          <a:prstGeom prst="rect">
            <a:avLst/>
          </a:prstGeom>
        </p:spPr>
        <p:txBody>
          <a:bodyPr wrap="none">
            <a:spAutoFit/>
          </a:bodyPr>
          <a:lstStyle/>
          <a:p>
            <a:r>
              <a:rPr lang="fa-IR" sz="2400" dirty="0">
                <a:solidFill>
                  <a:schemeClr val="bg1"/>
                </a:solidFill>
                <a:latin typeface="Tahoma" panose="020B0604030504040204" pitchFamily="34" charset="0"/>
                <a:cs typeface="B Koodak" panose="00000700000000000000" pitchFamily="2" charset="-78"/>
              </a:rPr>
              <a:t>پارک زیبای بلو ماونتینز، غرب سیدنی</a:t>
            </a:r>
            <a:r>
              <a:rPr lang="fa-IR" dirty="0">
                <a:solidFill>
                  <a:srgbClr val="000000"/>
                </a:solidFill>
                <a:latin typeface="Tahoma" panose="020B0604030504040204" pitchFamily="34" charset="0"/>
              </a:rPr>
              <a:t> </a:t>
            </a:r>
            <a:endParaRPr lang="en-US" dirty="0"/>
          </a:p>
        </p:txBody>
      </p:sp>
    </p:spTree>
    <p:extLst>
      <p:ext uri="{BB962C8B-B14F-4D97-AF65-F5344CB8AC3E}">
        <p14:creationId xmlns:p14="http://schemas.microsoft.com/office/powerpoint/2010/main" val="2698745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668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47007"/>
            <a:ext cx="11222182" cy="7013864"/>
          </a:xfrm>
          <a:prstGeom prst="rect">
            <a:avLst/>
          </a:prstGeom>
        </p:spPr>
      </p:pic>
      <p:sp>
        <p:nvSpPr>
          <p:cNvPr id="5" name="Rectangle 4"/>
          <p:cNvSpPr/>
          <p:nvPr/>
        </p:nvSpPr>
        <p:spPr>
          <a:xfrm>
            <a:off x="1474074" y="272533"/>
            <a:ext cx="2484976" cy="461665"/>
          </a:xfrm>
          <a:prstGeom prst="rect">
            <a:avLst/>
          </a:prstGeom>
        </p:spPr>
        <p:txBody>
          <a:bodyPr wrap="none">
            <a:spAutoFit/>
          </a:bodyPr>
          <a:lstStyle/>
          <a:p>
            <a:r>
              <a:rPr lang="fa-IR" sz="2400" dirty="0">
                <a:solidFill>
                  <a:schemeClr val="bg1"/>
                </a:solidFill>
                <a:latin typeface="Tahoma" panose="020B0604030504040204" pitchFamily="34" charset="0"/>
                <a:cs typeface="B Koodak" panose="00000700000000000000" pitchFamily="2" charset="-78"/>
              </a:rPr>
              <a:t>بالون سواری در کانبرا</a:t>
            </a:r>
            <a:r>
              <a:rPr lang="fa-IR" dirty="0">
                <a:solidFill>
                  <a:srgbClr val="000000"/>
                </a:solidFill>
                <a:latin typeface="Tahoma" panose="020B0604030504040204" pitchFamily="34" charset="0"/>
              </a:rPr>
              <a:t> </a:t>
            </a:r>
            <a:endParaRPr lang="en-US" dirty="0"/>
          </a:p>
        </p:txBody>
      </p:sp>
    </p:spTree>
    <p:extLst>
      <p:ext uri="{BB962C8B-B14F-4D97-AF65-F5344CB8AC3E}">
        <p14:creationId xmlns:p14="http://schemas.microsoft.com/office/powerpoint/2010/main" val="3766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09" y="-12989"/>
            <a:ext cx="10993582" cy="6870989"/>
          </a:xfrm>
          <a:prstGeom prst="rect">
            <a:avLst/>
          </a:prstGeom>
        </p:spPr>
      </p:pic>
      <p:sp>
        <p:nvSpPr>
          <p:cNvPr id="4" name="Rectangle 3"/>
          <p:cNvSpPr/>
          <p:nvPr/>
        </p:nvSpPr>
        <p:spPr>
          <a:xfrm>
            <a:off x="8154028" y="0"/>
            <a:ext cx="3438763" cy="461665"/>
          </a:xfrm>
          <a:prstGeom prst="rect">
            <a:avLst/>
          </a:prstGeom>
          <a:solidFill>
            <a:schemeClr val="bg1"/>
          </a:solidFill>
        </p:spPr>
        <p:txBody>
          <a:bodyPr wrap="none">
            <a:spAutoFit/>
          </a:bodyPr>
          <a:lstStyle/>
          <a:p>
            <a:r>
              <a:rPr lang="fa-IR" sz="2400" dirty="0">
                <a:latin typeface="Tahoma" panose="020B0604030504040204" pitchFamily="34" charset="0"/>
                <a:cs typeface="B Koodak" panose="00000700000000000000" pitchFamily="2" charset="-78"/>
              </a:rPr>
              <a:t>باغ مینیاتوری کوکینگتون، کانبرا</a:t>
            </a:r>
            <a:endParaRPr lang="en-US" sz="2400" dirty="0">
              <a:cs typeface="B Koodak" panose="00000700000000000000" pitchFamily="2" charset="-78"/>
            </a:endParaRPr>
          </a:p>
        </p:txBody>
      </p:sp>
    </p:spTree>
    <p:extLst>
      <p:ext uri="{BB962C8B-B14F-4D97-AF65-F5344CB8AC3E}">
        <p14:creationId xmlns:p14="http://schemas.microsoft.com/office/powerpoint/2010/main" val="206493364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09" y="0"/>
            <a:ext cx="10307782" cy="6871855"/>
          </a:xfrm>
          <a:prstGeom prst="rect">
            <a:avLst/>
          </a:prstGeom>
        </p:spPr>
      </p:pic>
      <p:sp>
        <p:nvSpPr>
          <p:cNvPr id="4" name="Rectangle 3"/>
          <p:cNvSpPr/>
          <p:nvPr/>
        </p:nvSpPr>
        <p:spPr>
          <a:xfrm>
            <a:off x="1509340" y="272533"/>
            <a:ext cx="2449710" cy="461665"/>
          </a:xfrm>
          <a:prstGeom prst="rect">
            <a:avLst/>
          </a:prstGeom>
        </p:spPr>
        <p:txBody>
          <a:bodyPr wrap="none">
            <a:spAutoFit/>
          </a:bodyPr>
          <a:lstStyle/>
          <a:p>
            <a:r>
              <a:rPr lang="fa-IR" sz="2400" dirty="0">
                <a:latin typeface="Tahoma" panose="020B0604030504040204" pitchFamily="34" charset="0"/>
                <a:cs typeface="B Koodak" panose="00000700000000000000" pitchFamily="2" charset="-78"/>
              </a:rPr>
              <a:t>صخره معلق ویکتوریا</a:t>
            </a:r>
            <a:r>
              <a:rPr lang="fa-IR" dirty="0">
                <a:latin typeface="Tahoma" panose="020B0604030504040204" pitchFamily="34" charset="0"/>
              </a:rPr>
              <a:t> </a:t>
            </a:r>
            <a:endParaRPr lang="en-US" dirty="0"/>
          </a:p>
        </p:txBody>
      </p:sp>
    </p:spTree>
    <p:extLst>
      <p:ext uri="{BB962C8B-B14F-4D97-AF65-F5344CB8AC3E}">
        <p14:creationId xmlns:p14="http://schemas.microsoft.com/office/powerpoint/2010/main" val="349434035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Rectangle 3"/>
          <p:cNvSpPr/>
          <p:nvPr/>
        </p:nvSpPr>
        <p:spPr>
          <a:xfrm>
            <a:off x="9328399" y="0"/>
            <a:ext cx="1911101" cy="461665"/>
          </a:xfrm>
          <a:prstGeom prst="rect">
            <a:avLst/>
          </a:prstGeom>
          <a:solidFill>
            <a:schemeClr val="bg1"/>
          </a:solidFill>
        </p:spPr>
        <p:txBody>
          <a:bodyPr wrap="none">
            <a:spAutoFit/>
          </a:bodyPr>
          <a:lstStyle/>
          <a:p>
            <a:pPr algn="l" fontAlgn="base"/>
            <a:r>
              <a:rPr lang="fa-IR" sz="2400" dirty="0">
                <a:solidFill>
                  <a:srgbClr val="000000"/>
                </a:solidFill>
                <a:latin typeface="tahoma" panose="020B0604030504040204" pitchFamily="34" charset="0"/>
                <a:cs typeface="B Koodak" panose="00000700000000000000" pitchFamily="2" charset="-78"/>
              </a:rPr>
              <a:t>پارک ملی کاکادو</a:t>
            </a:r>
            <a:endParaRPr lang="fa-IR" sz="2400" i="0" dirty="0">
              <a:solidFill>
                <a:srgbClr val="000000"/>
              </a:solidFill>
              <a:effectLst/>
              <a:latin typeface="tahoma" panose="020B0604030504040204" pitchFamily="34" charset="0"/>
              <a:cs typeface="B Koodak" panose="00000700000000000000" pitchFamily="2" charset="-78"/>
            </a:endParaRPr>
          </a:p>
        </p:txBody>
      </p:sp>
    </p:spTree>
    <p:extLst>
      <p:ext uri="{BB962C8B-B14F-4D97-AF65-F5344CB8AC3E}">
        <p14:creationId xmlns:p14="http://schemas.microsoft.com/office/powerpoint/2010/main" val="187522329"/>
      </p:ext>
    </p:extLst>
  </p:cSld>
  <p:clrMapOvr>
    <a:masterClrMapping/>
  </p:clrMapOvr>
  <p:transition spd="slow">
    <p:comb/>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63621"/>
          </a:xfrm>
          <a:prstGeom prst="rect">
            <a:avLst/>
          </a:prstGeom>
        </p:spPr>
      </p:pic>
      <p:sp>
        <p:nvSpPr>
          <p:cNvPr id="4" name="Rectangle 3"/>
          <p:cNvSpPr/>
          <p:nvPr/>
        </p:nvSpPr>
        <p:spPr>
          <a:xfrm>
            <a:off x="9693883" y="210188"/>
            <a:ext cx="1393331" cy="461665"/>
          </a:xfrm>
          <a:prstGeom prst="rect">
            <a:avLst/>
          </a:prstGeom>
        </p:spPr>
        <p:txBody>
          <a:bodyPr wrap="none">
            <a:spAutoFit/>
          </a:bodyPr>
          <a:lstStyle/>
          <a:p>
            <a:r>
              <a:rPr lang="fa-IR" sz="2400" dirty="0">
                <a:latin typeface="Tahoma" panose="020B0604030504040204" pitchFamily="34" charset="0"/>
                <a:cs typeface="B Koodak" panose="00000700000000000000" pitchFamily="2" charset="-78"/>
              </a:rPr>
              <a:t>آبشار میچل</a:t>
            </a:r>
            <a:endParaRPr lang="en-US" dirty="0"/>
          </a:p>
        </p:txBody>
      </p:sp>
    </p:spTree>
    <p:extLst>
      <p:ext uri="{BB962C8B-B14F-4D97-AF65-F5344CB8AC3E}">
        <p14:creationId xmlns:p14="http://schemas.microsoft.com/office/powerpoint/2010/main" val="3338321413"/>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5804792" y="398262"/>
            <a:ext cx="3549297" cy="2123658"/>
          </a:xfrm>
          <a:prstGeom prst="rect">
            <a:avLst/>
          </a:prstGeom>
          <a:noFill/>
        </p:spPr>
        <p:txBody>
          <a:bodyPr wrap="square" lIns="91440" tIns="45720" rIns="91440" bIns="45720">
            <a:spAutoFit/>
          </a:bodyPr>
          <a:lstStyle/>
          <a:p>
            <a:pPr algn="ctr"/>
            <a:r>
              <a:rPr lang="fa-IR" sz="6600" dirty="0">
                <a:ln w="0"/>
                <a:solidFill>
                  <a:sysClr val="windowText" lastClr="000000"/>
                </a:solidFill>
                <a:latin typeface="IranNastaliq" panose="02020505000000020003" pitchFamily="18" charset="0"/>
                <a:cs typeface="IranNastaliq" panose="02020505000000020003" pitchFamily="18" charset="0"/>
              </a:rPr>
              <a:t>به پایان آمد این دفتر ، حکایت همچنان باقیست</a:t>
            </a:r>
            <a:endParaRPr lang="en-US" sz="6600" dirty="0">
              <a:ln w="0"/>
              <a:solidFill>
                <a:sysClr val="windowText" lastClr="000000"/>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335"/>
            <a:ext cx="8271164" cy="5700210"/>
          </a:xfrm>
          <a:prstGeom prst="rect">
            <a:avLst/>
          </a:prstGeom>
        </p:spPr>
      </p:pic>
      <p:sp>
        <p:nvSpPr>
          <p:cNvPr id="8" name="Rectangle 7"/>
          <p:cNvSpPr/>
          <p:nvPr/>
        </p:nvSpPr>
        <p:spPr>
          <a:xfrm>
            <a:off x="8262938" y="1979530"/>
            <a:ext cx="3920836" cy="1077218"/>
          </a:xfrm>
          <a:prstGeom prst="rect">
            <a:avLst/>
          </a:prstGeom>
        </p:spPr>
        <p:txBody>
          <a:bodyPr wrap="square">
            <a:spAutoFit/>
          </a:bodyPr>
          <a:lstStyle/>
          <a:p>
            <a:pPr algn="ctr"/>
            <a:r>
              <a:rPr lang="fa-IR" sz="3200" dirty="0">
                <a:cs typeface="B Koodak" panose="00000700000000000000" pitchFamily="2" charset="-78"/>
              </a:rPr>
              <a:t>استرالیا از اطراف به کدام اقیانوس ها مربوط می شود؟</a:t>
            </a:r>
            <a:endParaRPr lang="en-US" sz="3200" dirty="0">
              <a:cs typeface="B Koodak" panose="000007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672" y="3463750"/>
            <a:ext cx="3255818" cy="16117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444" y="768920"/>
            <a:ext cx="676275" cy="676275"/>
          </a:xfrm>
          <a:prstGeom prst="rect">
            <a:avLst/>
          </a:prstGeom>
        </p:spPr>
      </p:pic>
      <p:sp>
        <p:nvSpPr>
          <p:cNvPr id="11" name="Rectangle 10"/>
          <p:cNvSpPr/>
          <p:nvPr/>
        </p:nvSpPr>
        <p:spPr>
          <a:xfrm>
            <a:off x="9082303" y="3917168"/>
            <a:ext cx="2298556" cy="584775"/>
          </a:xfrm>
          <a:prstGeom prst="rect">
            <a:avLst/>
          </a:prstGeom>
        </p:spPr>
        <p:txBody>
          <a:bodyPr wrap="square">
            <a:spAutoFit/>
          </a:bodyPr>
          <a:lstStyle/>
          <a:p>
            <a:pPr algn="ctr"/>
            <a:r>
              <a:rPr lang="fa-IR" sz="3200" dirty="0">
                <a:cs typeface="B Koodak" panose="00000700000000000000" pitchFamily="2" charset="-78"/>
              </a:rPr>
              <a:t>اقیانوس آرام</a:t>
            </a:r>
            <a:endParaRPr lang="en-US" sz="3200" dirty="0">
              <a:cs typeface="B Koodak" panose="00000700000000000000" pitchFamily="2" charset="-78"/>
            </a:endParaRPr>
          </a:p>
        </p:txBody>
      </p:sp>
      <p:sp>
        <p:nvSpPr>
          <p:cNvPr id="12" name="Rectangle 11"/>
          <p:cNvSpPr/>
          <p:nvPr/>
        </p:nvSpPr>
        <p:spPr>
          <a:xfrm>
            <a:off x="9074078" y="4690476"/>
            <a:ext cx="2298556" cy="584775"/>
          </a:xfrm>
          <a:prstGeom prst="rect">
            <a:avLst/>
          </a:prstGeom>
        </p:spPr>
        <p:txBody>
          <a:bodyPr wrap="square">
            <a:spAutoFit/>
          </a:bodyPr>
          <a:lstStyle/>
          <a:p>
            <a:pPr algn="ctr"/>
            <a:r>
              <a:rPr lang="fa-IR" sz="3200" dirty="0">
                <a:cs typeface="B Koodak" panose="00000700000000000000" pitchFamily="2" charset="-78"/>
              </a:rPr>
              <a:t>اقیانوس هند</a:t>
            </a:r>
            <a:endParaRPr lang="en-US" sz="3200" dirty="0">
              <a:cs typeface="B Koodak" panose="00000700000000000000" pitchFamily="2" charset="-78"/>
            </a:endParaRPr>
          </a:p>
        </p:txBody>
      </p:sp>
      <p:sp>
        <p:nvSpPr>
          <p:cNvPr id="13" name="Rectangle 12"/>
          <p:cNvSpPr/>
          <p:nvPr/>
        </p:nvSpPr>
        <p:spPr>
          <a:xfrm>
            <a:off x="8595447" y="5463784"/>
            <a:ext cx="3255818" cy="584775"/>
          </a:xfrm>
          <a:prstGeom prst="rect">
            <a:avLst/>
          </a:prstGeom>
        </p:spPr>
        <p:txBody>
          <a:bodyPr wrap="square">
            <a:spAutoFit/>
          </a:bodyPr>
          <a:lstStyle/>
          <a:p>
            <a:pPr algn="ctr"/>
            <a:r>
              <a:rPr lang="fa-IR" sz="3200" dirty="0">
                <a:cs typeface="B Koodak" panose="00000700000000000000" pitchFamily="2" charset="-78"/>
              </a:rPr>
              <a:t>اقیانوس منجمد جنوبی</a:t>
            </a:r>
            <a:endParaRPr lang="en-US" sz="3200" dirty="0">
              <a:cs typeface="B Koodak" panose="00000700000000000000" pitchFamily="2" charset="-78"/>
            </a:endParaRPr>
          </a:p>
        </p:txBody>
      </p:sp>
      <p:sp>
        <p:nvSpPr>
          <p:cNvPr id="14" name="Rectangle 13"/>
          <p:cNvSpPr/>
          <p:nvPr/>
        </p:nvSpPr>
        <p:spPr>
          <a:xfrm>
            <a:off x="7190509" y="2369127"/>
            <a:ext cx="1072429" cy="353291"/>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5023571" y="3207794"/>
            <a:ext cx="1072429" cy="353291"/>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4052455" y="4911569"/>
            <a:ext cx="2970501" cy="363682"/>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4F8C512F-DF26-428D-B9B6-5F58E13F0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379" y="32315"/>
            <a:ext cx="3258608" cy="816412"/>
          </a:xfrm>
          <a:prstGeom prst="rect">
            <a:avLst/>
          </a:prstGeom>
        </p:spPr>
      </p:pic>
    </p:spTree>
    <p:extLst>
      <p:ext uri="{BB962C8B-B14F-4D97-AF65-F5344CB8AC3E}">
        <p14:creationId xmlns:p14="http://schemas.microsoft.com/office/powerpoint/2010/main" val="9586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4168433" y="444212"/>
            <a:ext cx="3855125" cy="2207811"/>
            <a:chOff x="4168437" y="172861"/>
            <a:chExt cx="3855125" cy="220781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437" y="172861"/>
              <a:ext cx="3855125" cy="2207811"/>
            </a:xfrm>
            <a:prstGeom prst="rect">
              <a:avLst/>
            </a:prstGeom>
          </p:spPr>
        </p:pic>
        <p:sp>
          <p:nvSpPr>
            <p:cNvPr id="9" name="Rectangle 8"/>
            <p:cNvSpPr/>
            <p:nvPr/>
          </p:nvSpPr>
          <p:spPr>
            <a:xfrm>
              <a:off x="4748514" y="901250"/>
              <a:ext cx="2694969" cy="584775"/>
            </a:xfrm>
            <a:prstGeom prst="rect">
              <a:avLst/>
            </a:prstGeom>
          </p:spPr>
          <p:txBody>
            <a:bodyPr wrap="none">
              <a:spAutoFit/>
            </a:bodyPr>
            <a:lstStyle/>
            <a:p>
              <a:r>
                <a:rPr lang="fa-IR" sz="3200" dirty="0">
                  <a:cs typeface="B Koodak" panose="00000700000000000000" pitchFamily="2" charset="-78"/>
                </a:rPr>
                <a:t>ویژگی های طبیعی</a:t>
              </a:r>
              <a:endParaRPr lang="en-US" sz="3200" dirty="0">
                <a:cs typeface="B Koodak" panose="00000700000000000000" pitchFamily="2" charset="-78"/>
              </a:endParaRPr>
            </a:p>
          </p:txBody>
        </p:sp>
      </p:grpSp>
      <p:sp>
        <p:nvSpPr>
          <p:cNvPr id="11" name="Rectangle 10"/>
          <p:cNvSpPr/>
          <p:nvPr/>
        </p:nvSpPr>
        <p:spPr>
          <a:xfrm>
            <a:off x="3553686" y="3088024"/>
            <a:ext cx="5084616" cy="584775"/>
          </a:xfrm>
          <a:prstGeom prst="rect">
            <a:avLst/>
          </a:prstGeom>
        </p:spPr>
        <p:txBody>
          <a:bodyPr wrap="square">
            <a:spAutoFit/>
          </a:bodyPr>
          <a:lstStyle/>
          <a:p>
            <a:pPr algn="ctr"/>
            <a:r>
              <a:rPr lang="fa-IR" sz="3200" dirty="0">
                <a:cs typeface="B Koodak" panose="00000700000000000000" pitchFamily="2" charset="-78"/>
              </a:rPr>
              <a:t>استرالیا تقریباً سرزمینی هموار است.</a:t>
            </a:r>
            <a:endParaRPr lang="en-US" sz="3200" dirty="0">
              <a:cs typeface="B Koodak" panose="00000700000000000000" pitchFamily="2" charset="-78"/>
            </a:endParaRPr>
          </a:p>
        </p:txBody>
      </p:sp>
      <p:sp>
        <p:nvSpPr>
          <p:cNvPr id="12" name="Rectangle 11"/>
          <p:cNvSpPr/>
          <p:nvPr/>
        </p:nvSpPr>
        <p:spPr>
          <a:xfrm>
            <a:off x="768924" y="4205974"/>
            <a:ext cx="10654145" cy="584775"/>
          </a:xfrm>
          <a:prstGeom prst="rect">
            <a:avLst/>
          </a:prstGeom>
        </p:spPr>
        <p:txBody>
          <a:bodyPr wrap="square">
            <a:spAutoFit/>
          </a:bodyPr>
          <a:lstStyle/>
          <a:p>
            <a:pPr algn="ctr"/>
            <a:r>
              <a:rPr lang="fa-IR" sz="3200" dirty="0">
                <a:cs typeface="B Koodak" panose="00000700000000000000" pitchFamily="2" charset="-78"/>
              </a:rPr>
              <a:t>فقط در شرق این کشور، رشته کوه هایی به موازات ساحل کشیده شده است.</a:t>
            </a:r>
            <a:endParaRPr lang="en-US" sz="3200" dirty="0">
              <a:cs typeface="B Koodak" panose="00000700000000000000" pitchFamily="2" charset="-78"/>
            </a:endParaRPr>
          </a:p>
        </p:txBody>
      </p:sp>
    </p:spTree>
    <p:extLst>
      <p:ext uri="{BB962C8B-B14F-4D97-AF65-F5344CB8AC3E}">
        <p14:creationId xmlns:p14="http://schemas.microsoft.com/office/powerpoint/2010/main" val="313062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3319</TotalTime>
  <Words>1835</Words>
  <Application>Microsoft Office PowerPoint</Application>
  <PresentationFormat>Widescreen</PresentationFormat>
  <Paragraphs>127</Paragraphs>
  <Slides>77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B Koodak</vt:lpstr>
      <vt:lpstr>Calibri</vt:lpstr>
      <vt:lpstr>Calibri Light</vt:lpstr>
      <vt:lpstr>IranNastaliq</vt:lpstr>
      <vt:lpstr>IRANSans</vt:lpstr>
      <vt:lpstr>tahoma</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Maryam Sailsafoor</dc:creator>
  <cp:lastModifiedBy>Ashil-Rayan</cp:lastModifiedBy>
  <cp:revision>926</cp:revision>
  <dcterms:created xsi:type="dcterms:W3CDTF">2015-07-16T10:41:40Z</dcterms:created>
  <dcterms:modified xsi:type="dcterms:W3CDTF">2025-04-18T20:49:58Z</dcterms:modified>
</cp:coreProperties>
</file>