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56" r:id="rId2"/>
    <p:sldId id="257" r:id="rId3"/>
    <p:sldId id="271" r:id="rId4"/>
    <p:sldId id="265" r:id="rId5"/>
    <p:sldId id="266" r:id="rId6"/>
    <p:sldId id="267" r:id="rId7"/>
    <p:sldId id="272" r:id="rId8"/>
    <p:sldId id="259" r:id="rId9"/>
    <p:sldId id="258" r:id="rId10"/>
    <p:sldId id="260" r:id="rId11"/>
    <p:sldId id="273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F647-A847-4ACE-B63C-3A7E20377859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32E1-A9B8-4B34-984C-79BA5E4C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32E1-A9B8-4B34-984C-79BA5E4C9A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32E1-A9B8-4B34-984C-79BA5E4C9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32E1-A9B8-4B34-984C-79BA5E4C9A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9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7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09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8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6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E5ED-8EB7-4A5C-9A95-09FC9D4722F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9E74AC-0CF1-465F-A2AD-C39CB4A5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011" y="105591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گزارش </a:t>
            </a:r>
            <a:r>
              <a:rPr lang="fa-IR" dirty="0" smtClean="0">
                <a:cs typeface="B Titr" panose="00000700000000000000" pitchFamily="2" charset="-78"/>
              </a:rPr>
              <a:t>فرآیند اجرای طرح </a:t>
            </a:r>
            <a:r>
              <a:rPr lang="fa-IR" dirty="0" smtClean="0">
                <a:cs typeface="B Titr" panose="00000700000000000000" pitchFamily="2" charset="-78"/>
              </a:rPr>
              <a:t>طبقه‌بندی </a:t>
            </a:r>
            <a:r>
              <a:rPr lang="fa-IR" dirty="0" smtClean="0">
                <a:cs typeface="B Titr" panose="00000700000000000000" pitchFamily="2" charset="-78"/>
              </a:rPr>
              <a:t>مشاغل مامورین موظف شاغل در </a:t>
            </a:r>
            <a:r>
              <a:rPr lang="fa-IR" dirty="0" smtClean="0">
                <a:cs typeface="B Titr" panose="00000700000000000000" pitchFamily="2" charset="-78"/>
              </a:rPr>
              <a:t>شرکت‌های </a:t>
            </a:r>
            <a:r>
              <a:rPr lang="fa-IR" dirty="0" smtClean="0">
                <a:cs typeface="B Titr" panose="00000700000000000000" pitchFamily="2" charset="-78"/>
              </a:rPr>
              <a:t>راهبری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0613" y="4690293"/>
            <a:ext cx="8915399" cy="1126283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فروردین ماه 1404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4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057" y="849086"/>
            <a:ext cx="4276498" cy="1393371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12- </a:t>
            </a:r>
            <a:r>
              <a:rPr lang="fa-IR" b="1" dirty="0">
                <a:cs typeface="B Nazanin" panose="00000400000000000000" pitchFamily="2" charset="-78"/>
              </a:rPr>
              <a:t>برآورد اعتبار اجرای طرح و جذب و تخصیص اعتبار مورد </a:t>
            </a:r>
            <a:r>
              <a:rPr lang="fa-IR" b="1" dirty="0" smtClean="0">
                <a:cs typeface="B Nazanin" panose="00000400000000000000" pitchFamily="2" charset="-78"/>
              </a:rPr>
              <a:t>نیاز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725231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Page9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92" t="10701" r="30410" b="5895"/>
          <a:stretch/>
        </p:blipFill>
        <p:spPr>
          <a:xfrm>
            <a:off x="1733120" y="76200"/>
            <a:ext cx="5690937" cy="66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25286"/>
            <a:ext cx="8915400" cy="498593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13- </a:t>
            </a:r>
            <a:r>
              <a:rPr lang="fa-IR" b="1" dirty="0" smtClean="0">
                <a:cs typeface="B Nazanin" panose="00000400000000000000" pitchFamily="2" charset="-78"/>
              </a:rPr>
              <a:t>صدور </a:t>
            </a:r>
            <a:r>
              <a:rPr lang="fa-IR" b="1" dirty="0">
                <a:cs typeface="B Nazanin" panose="00000400000000000000" pitchFamily="2" charset="-78"/>
              </a:rPr>
              <a:t>مصوبه </a:t>
            </a:r>
            <a:r>
              <a:rPr lang="fa-IR" b="1" dirty="0" smtClean="0">
                <a:cs typeface="B Nazanin" panose="00000400000000000000" pitchFamily="2" charset="-78"/>
              </a:rPr>
              <a:t>هیئت مدیره </a:t>
            </a:r>
            <a:r>
              <a:rPr lang="fa-IR" b="1" dirty="0">
                <a:cs typeface="B Nazanin" panose="00000400000000000000" pitchFamily="2" charset="-78"/>
              </a:rPr>
              <a:t>محترم برای اجرای طرح </a:t>
            </a:r>
            <a:r>
              <a:rPr lang="fa-IR" b="1" dirty="0" smtClean="0">
                <a:cs typeface="B Nazanin" panose="00000400000000000000" pitchFamily="2" charset="-78"/>
              </a:rPr>
              <a:t>طبقه‌بندي </a:t>
            </a:r>
            <a:r>
              <a:rPr lang="fa-IR" b="1" dirty="0">
                <a:cs typeface="B Nazanin" panose="00000400000000000000" pitchFamily="2" charset="-78"/>
              </a:rPr>
              <a:t>مشاغل مامورين موظف راهبري (شاغل در </a:t>
            </a:r>
            <a:r>
              <a:rPr lang="fa-IR" b="1" dirty="0" smtClean="0">
                <a:cs typeface="B Nazanin" panose="00000400000000000000" pitchFamily="2" charset="-78"/>
              </a:rPr>
              <a:t>شرکت‌های </a:t>
            </a:r>
            <a:r>
              <a:rPr lang="fa-IR" b="1" dirty="0">
                <a:cs typeface="B Nazanin" panose="00000400000000000000" pitchFamily="2" charset="-78"/>
              </a:rPr>
              <a:t>طرف قراردادهای راهبری قطارها)، از </a:t>
            </a:r>
            <a:r>
              <a:rPr lang="fa-IR" b="1" dirty="0" smtClean="0">
                <a:cs typeface="B Nazanin" panose="00000400000000000000" pitchFamily="2" charset="-78"/>
              </a:rPr>
              <a:t>1403/09/01 مطابق </a:t>
            </a:r>
            <a:r>
              <a:rPr lang="fa-IR" b="1" dirty="0">
                <a:cs typeface="B Nazanin" panose="00000400000000000000" pitchFamily="2" charset="-78"/>
              </a:rPr>
              <a:t>بند 1 مصوبه مورخ </a:t>
            </a:r>
            <a:r>
              <a:rPr lang="fa-IR" b="1" dirty="0" smtClean="0">
                <a:cs typeface="B Nazanin" panose="00000400000000000000" pitchFamily="2" charset="-78"/>
              </a:rPr>
              <a:t>1403/06/26 </a:t>
            </a:r>
            <a:r>
              <a:rPr lang="fa-IR" b="1" dirty="0">
                <a:cs typeface="B Nazanin" panose="00000400000000000000" pitchFamily="2" charset="-78"/>
              </a:rPr>
              <a:t>و مصوبه </a:t>
            </a:r>
            <a:r>
              <a:rPr lang="fa-IR" b="1" dirty="0" smtClean="0">
                <a:cs typeface="B Nazanin" panose="00000400000000000000" pitchFamily="2" charset="-78"/>
              </a:rPr>
              <a:t>مورخ1403/10/03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14- </a:t>
            </a:r>
            <a:r>
              <a:rPr lang="fa-IR" b="1" dirty="0">
                <a:cs typeface="B Nazanin" panose="00000400000000000000" pitchFamily="2" charset="-78"/>
              </a:rPr>
              <a:t>تنظیم و </a:t>
            </a:r>
            <a:r>
              <a:rPr lang="fa-IR" b="1" dirty="0" smtClean="0">
                <a:cs typeface="B Nazanin" panose="00000400000000000000" pitchFamily="2" charset="-78"/>
              </a:rPr>
              <a:t>نهائی‌سازی </a:t>
            </a:r>
            <a:r>
              <a:rPr lang="fa-IR" b="1" dirty="0">
                <a:cs typeface="B Nazanin" panose="00000400000000000000" pitchFamily="2" charset="-78"/>
              </a:rPr>
              <a:t>طرح و قراردادهای کار مامورین سایر </a:t>
            </a:r>
            <a:r>
              <a:rPr lang="fa-IR" b="1" dirty="0" smtClean="0">
                <a:cs typeface="B Nazanin" panose="00000400000000000000" pitchFamily="2" charset="-78"/>
              </a:rPr>
              <a:t>شرکت‌های </a:t>
            </a:r>
            <a:r>
              <a:rPr lang="fa-IR" b="1" dirty="0" smtClean="0">
                <a:cs typeface="B Nazanin" panose="00000400000000000000" pitchFamily="2" charset="-78"/>
              </a:rPr>
              <a:t>پیمانکاری </a:t>
            </a:r>
            <a:r>
              <a:rPr lang="fa-IR" b="1" dirty="0">
                <a:cs typeface="B Nazanin" panose="00000400000000000000" pitchFamily="2" charset="-78"/>
              </a:rPr>
              <a:t>راهبری توسط شرکت نظم ایران و ارسال به </a:t>
            </a:r>
            <a:r>
              <a:rPr lang="fa-IR" b="1" dirty="0" smtClean="0">
                <a:cs typeface="B Nazanin" panose="00000400000000000000" pitchFamily="2" charset="-78"/>
              </a:rPr>
              <a:t>اداره </a:t>
            </a:r>
            <a:r>
              <a:rPr lang="fa-IR" b="1" dirty="0">
                <a:cs typeface="B Nazanin" panose="00000400000000000000" pitchFamily="2" charset="-78"/>
              </a:rPr>
              <a:t>کل تعاون، رفاه و کار </a:t>
            </a:r>
            <a:r>
              <a:rPr lang="fa-IR" b="1" dirty="0" smtClean="0">
                <a:cs typeface="B Nazanin" panose="00000400000000000000" pitchFamily="2" charset="-78"/>
              </a:rPr>
              <a:t>و امور اجتماعی </a:t>
            </a:r>
            <a:r>
              <a:rPr lang="fa-IR" b="1" dirty="0">
                <a:cs typeface="B Nazanin" panose="00000400000000000000" pitchFamily="2" charset="-78"/>
              </a:rPr>
              <a:t>استان تهران و صدورتائیدیه </a:t>
            </a:r>
            <a:r>
              <a:rPr lang="fa-IR" b="1" dirty="0" smtClean="0">
                <a:cs typeface="B Nazanin" panose="00000400000000000000" pitchFamily="2" charset="-78"/>
              </a:rPr>
              <a:t>اداره کار برای اجرای طرح چهار شرکت باقیمانده در تاریخ 1403/12/26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725231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Page10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84" y="0"/>
            <a:ext cx="48702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913" y="729343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Page11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58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999" y="729343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Page12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40" y="0"/>
            <a:ext cx="51327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90" y="0"/>
            <a:ext cx="4805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14" y="467834"/>
            <a:ext cx="9457338" cy="109971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1- تهیه مقدمات و مستندات مورد نیاز اجرای طرح به دستور مدیرعامل محترم از </a:t>
            </a:r>
            <a:r>
              <a:rPr lang="fa-IR" sz="2000" b="1" u="sng" dirty="0" smtClean="0">
                <a:cs typeface="B Nazanin" panose="00000400000000000000" pitchFamily="2" charset="-78"/>
              </a:rPr>
              <a:t>اسفند ماه 1402</a:t>
            </a:r>
            <a:r>
              <a:rPr lang="fa-IR" sz="2000" b="1" dirty="0" smtClean="0"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4506685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Page1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456" t="10159" r="26982" b="6577"/>
          <a:stretch/>
        </p:blipFill>
        <p:spPr>
          <a:xfrm>
            <a:off x="6597107" y="703616"/>
            <a:ext cx="5505459" cy="602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1675" t="12230" r="23200" b="19790"/>
          <a:stretch/>
        </p:blipFill>
        <p:spPr>
          <a:xfrm>
            <a:off x="1509373" y="703616"/>
            <a:ext cx="5087734" cy="39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0" y="2264229"/>
            <a:ext cx="4798252" cy="2535612"/>
          </a:xfrm>
        </p:spPr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2- جمع‌آوری اطلاعات سوابق بیمه مامورین از طریق دریافت گزارش تلفیقی سوابق بیمه ماموران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3- بررسی و کنترل اطلاعات سوابق بیمه پرسنل منطبق بر سوابق اشتغال ایشان در شرکت‌های پیمانکار راهبری طرف قرارداد شرکت حمل و نقل ریلی رجا (مورد تائید شرکت‌های راهبری) و سپس استخراج مجموع سابقه ماهیانه بیمه‌پردازی برای تک تک افراد</a:t>
            </a:r>
            <a:r>
              <a:rPr lang="fa-IR" sz="2000" b="1" dirty="0" smtClean="0"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4506685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Page2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05" t="9438" r="27953" b="4105"/>
          <a:stretch/>
        </p:blipFill>
        <p:spPr>
          <a:xfrm>
            <a:off x="1870051" y="0"/>
            <a:ext cx="5257800" cy="67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913" y="729343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Page3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345" t="7053" r="34181" b="8877"/>
          <a:stretch/>
        </p:blipFill>
        <p:spPr>
          <a:xfrm rot="5400000">
            <a:off x="3441199" y="-1624430"/>
            <a:ext cx="6657138" cy="101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913" y="729343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994" t="9158" r="34006" b="7193"/>
          <a:stretch/>
        </p:blipFill>
        <p:spPr>
          <a:xfrm rot="5400000">
            <a:off x="3339556" y="-1562454"/>
            <a:ext cx="6753288" cy="100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913" y="729343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Page5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556" t="6070" r="34357" b="9579"/>
          <a:stretch/>
        </p:blipFill>
        <p:spPr>
          <a:xfrm rot="5400000">
            <a:off x="3606784" y="-1236556"/>
            <a:ext cx="5184990" cy="7790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77" t="10842" r="51637" b="4807"/>
          <a:stretch/>
        </p:blipFill>
        <p:spPr>
          <a:xfrm rot="5400000">
            <a:off x="5517542" y="2133933"/>
            <a:ext cx="1366202" cy="77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315" y="1948545"/>
            <a:ext cx="9174309" cy="3875314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4- ارسال سوابق استخراج شده بند سوم به اداره کل توسعه سرمایه‌های انسانی در اردیبهشت ماه  1403 برای ممیزی سوابق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5- انتخاب مشاور اجرای طرح ؛ این مرحله بدلیل اینکه اکثریت شرکت‌های مشاور درخواست حق الزحمه غیر معقول و کلانی را داشتند بسیار بطول انجامید و در نتیجه پیگیری‌ها و تلاش‌های انجام شده شرکت نظم ایران به مدیریت آقای مردان بعنوان مشاور اجرای طرح </a:t>
            </a:r>
            <a:r>
              <a:rPr lang="fa-IR" sz="2000" b="1" dirty="0" smtClean="0">
                <a:cs typeface="B Nazanin" panose="00000400000000000000" pitchFamily="2" charset="-78"/>
              </a:rPr>
              <a:t>انتخاب و در تیرماه 1403 </a:t>
            </a:r>
            <a:r>
              <a:rPr lang="fa-IR" sz="2000" b="1" dirty="0" smtClean="0">
                <a:cs typeface="B Nazanin" panose="00000400000000000000" pitchFamily="2" charset="-78"/>
              </a:rPr>
              <a:t>به شرکت‌های راهبری معرفی شد. 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6-  با توجه به برنامه‌ریزی انجام شده برای گروه‌بندی مشاغل و اخذ تائیدیه‌های لازم از مراجع ذیصلاح، به شرکت‌های راهبری طی نامه شماره 1403/61/1046 مورخ 1403/04/23 ابلاغ شد و مقرر گردید در اسرع وقت نسبت به تکمیل اطلاعات فرم‌های شرکت نظم ایران برای کلیه پرسنل طبق آخرین تغییرات آمار ایشان تا مورخه 1403/04/31  اقدام نموده و فایل اکسل مربوطه را ارسال نمایند.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4506685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Page6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62000"/>
            <a:ext cx="8915400" cy="5149222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lnSpc>
                <a:spcPct val="16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7- </a:t>
            </a:r>
            <a:r>
              <a:rPr lang="fa-IR" b="1" dirty="0" smtClean="0">
                <a:cs typeface="B Nazanin" panose="00000400000000000000" pitchFamily="2" charset="-78"/>
              </a:rPr>
              <a:t>جهت شفاف شدن تعداد مامورین هدف اجرای طرح و برآورد دقیق </a:t>
            </a:r>
            <a:r>
              <a:rPr lang="fa-IR" b="1" dirty="0" smtClean="0">
                <a:cs typeface="B Nazanin" panose="00000400000000000000" pitchFamily="2" charset="-78"/>
              </a:rPr>
              <a:t>هزینه‌های </a:t>
            </a:r>
            <a:r>
              <a:rPr lang="fa-IR" b="1" dirty="0" smtClean="0">
                <a:cs typeface="B Nazanin" panose="00000400000000000000" pitchFamily="2" charset="-78"/>
              </a:rPr>
              <a:t>مربوطه، هر یک از قراردادهای پیمانکاری </a:t>
            </a:r>
            <a:r>
              <a:rPr lang="fa-IR" b="1" dirty="0" smtClean="0">
                <a:cs typeface="B Nazanin" panose="00000400000000000000" pitchFamily="2" charset="-78"/>
              </a:rPr>
              <a:t>شرکت‌های </a:t>
            </a:r>
            <a:r>
              <a:rPr lang="fa-IR" b="1" dirty="0" smtClean="0">
                <a:cs typeface="B Nazanin" panose="00000400000000000000" pitchFamily="2" charset="-78"/>
              </a:rPr>
              <a:t>راهبر به سه قرارداد از تاریخ 1403/06/01 و با موضوعات زیر تفکیک و ابلاغ شد: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الف- </a:t>
            </a:r>
            <a:r>
              <a:rPr lang="fa-IR" b="1" dirty="0" smtClean="0">
                <a:cs typeface="B Nazanin" panose="00000400000000000000" pitchFamily="2" charset="-78"/>
              </a:rPr>
              <a:t>قرارداد تامین نیرو و راهبری و امور مسافری  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ب- </a:t>
            </a:r>
            <a:r>
              <a:rPr lang="fa-IR" b="1" dirty="0" smtClean="0">
                <a:cs typeface="B Nazanin" panose="00000400000000000000" pitchFamily="2" charset="-78"/>
              </a:rPr>
              <a:t>قرارداد تعمیرات داخلی ، برق و </a:t>
            </a:r>
            <a:r>
              <a:rPr lang="fa-IR" b="1" dirty="0" smtClean="0">
                <a:cs typeface="B Nazanin" panose="00000400000000000000" pitchFamily="2" charset="-78"/>
              </a:rPr>
              <a:t>روشنایی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>
              <a:lnSpc>
                <a:spcPct val="16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ج- </a:t>
            </a:r>
            <a:r>
              <a:rPr lang="fa-IR" b="1" dirty="0" smtClean="0">
                <a:cs typeface="B Nazanin" panose="00000400000000000000" pitchFamily="2" charset="-78"/>
              </a:rPr>
              <a:t>قرارداد نظافت و </a:t>
            </a:r>
            <a:r>
              <a:rPr lang="fa-IR" b="1" dirty="0" smtClean="0">
                <a:cs typeface="B Nazanin" panose="00000400000000000000" pitchFamily="2" charset="-78"/>
              </a:rPr>
              <a:t>جرم‌گیری </a:t>
            </a:r>
            <a:r>
              <a:rPr lang="fa-IR" b="1" dirty="0" smtClean="0">
                <a:cs typeface="B Nazanin" panose="00000400000000000000" pitchFamily="2" charset="-78"/>
              </a:rPr>
              <a:t>واگن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لازم به ذکر است ماموران موظف در قرارداد بند الف شاغل </a:t>
            </a:r>
            <a:r>
              <a:rPr lang="fa-IR" b="1" dirty="0" smtClean="0">
                <a:cs typeface="B Nazanin" panose="00000400000000000000" pitchFamily="2" charset="-78"/>
              </a:rPr>
              <a:t>می‌باشند.</a:t>
            </a:r>
          </a:p>
          <a:p>
            <a:pPr marL="0" lvl="0" indent="0" algn="just" rtl="1">
              <a:lnSpc>
                <a:spcPct val="170000"/>
              </a:lnSpc>
              <a:buClr>
                <a:srgbClr val="4A66AC"/>
              </a:buClr>
              <a:buNone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8- برابر مقررات بدلیل اینکه شرکت حمل و نقل ریلی رجا دارای طرح طبقه بندی مشاغل بوده است و شرکت‌های زیرمجموعه پیمانکاری باید بر اساس طرح شرکت مادر نسبت به اخذ طرح اقدام نمایند لذا جلسات متعددی با حضور شرکت مشاور، کارشناسان شرکت رجا و مدیران عامل شرکت‌های پیمانکاری راهبری برای تعیین چارچوب کلی فرآیند، هماهنگی و بررسی جزئیات اجرای طرح و پرسش و پاسخ و رفع ابهامات اجرای طرح برگزار شد.</a:t>
            </a:r>
          </a:p>
          <a:p>
            <a:pPr marL="0" lvl="0" indent="0" algn="just" rtl="1">
              <a:lnSpc>
                <a:spcPct val="170000"/>
              </a:lnSpc>
              <a:buClr>
                <a:srgbClr val="4A66AC"/>
              </a:buClr>
              <a:buNone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9- ارسال اطلاعات مورد نیاز از سوی شرکت‌های پیمانکار راهبر برابر چارچوب تعریف شده به شرکت نظم ایران به  10- تنظیم و نهائی‌سازی طرح و قراردادهای کار مامورین توسط شرکت نظم ایران</a:t>
            </a:r>
          </a:p>
          <a:p>
            <a:pPr marL="0" indent="0" algn="just" rtl="1">
              <a:lnSpc>
                <a:spcPct val="16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762000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Page7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87" y="359229"/>
            <a:ext cx="4920342" cy="6074228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11- </a:t>
            </a:r>
            <a:r>
              <a:rPr lang="fa-IR" b="1" dirty="0">
                <a:cs typeface="B Nazanin" panose="00000400000000000000" pitchFamily="2" charset="-78"/>
              </a:rPr>
              <a:t>ارائه اولین طرح نهائی شده (ماموران شرکت آهودشت غزال) بعنوان پایلوت به اداره کل تعاون، رفاه و </a:t>
            </a:r>
            <a:r>
              <a:rPr lang="fa-IR" b="1" dirty="0" smtClean="0">
                <a:cs typeface="B Nazanin" panose="00000400000000000000" pitchFamily="2" charset="-78"/>
              </a:rPr>
              <a:t>کار </a:t>
            </a:r>
            <a:r>
              <a:rPr lang="fa-IR" b="1" dirty="0">
                <a:cs typeface="B Nazanin" panose="00000400000000000000" pitchFamily="2" charset="-78"/>
              </a:rPr>
              <a:t>و اموراجتماعی استان تهران و </a:t>
            </a:r>
            <a:r>
              <a:rPr lang="fa-IR" b="1" dirty="0" smtClean="0">
                <a:cs typeface="B Nazanin" panose="00000400000000000000" pitchFamily="2" charset="-78"/>
              </a:rPr>
              <a:t>صدورتائیدیه </a:t>
            </a:r>
            <a:r>
              <a:rPr lang="fa-IR" b="1" dirty="0">
                <a:cs typeface="B Nazanin" panose="00000400000000000000" pitchFamily="2" charset="-78"/>
              </a:rPr>
              <a:t>اداره کار برای اجرای طرح </a:t>
            </a:r>
            <a:r>
              <a:rPr lang="fa-IR" b="1" dirty="0" smtClean="0">
                <a:cs typeface="B Nazanin" panose="00000400000000000000" pitchFamily="2" charset="-78"/>
              </a:rPr>
              <a:t>شرکت مذکور در </a:t>
            </a:r>
            <a:r>
              <a:rPr lang="fa-IR" b="1" dirty="0" smtClean="0">
                <a:cs typeface="B Nazanin" panose="00000400000000000000" pitchFamily="2" charset="-78"/>
              </a:rPr>
              <a:t>تاریخ 1402/08/15 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71" y="740228"/>
            <a:ext cx="10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Page8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818" t="12807" r="30498" b="5755"/>
          <a:stretch/>
        </p:blipFill>
        <p:spPr>
          <a:xfrm>
            <a:off x="2264229" y="94841"/>
            <a:ext cx="4475748" cy="67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381</Words>
  <Application>Microsoft Office PowerPoint</Application>
  <PresentationFormat>Widescreen</PresentationFormat>
  <Paragraphs>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 Nazanin</vt:lpstr>
      <vt:lpstr>B Titr</vt:lpstr>
      <vt:lpstr>Calibri</vt:lpstr>
      <vt:lpstr>Century Gothic</vt:lpstr>
      <vt:lpstr>Times New Roman</vt:lpstr>
      <vt:lpstr>Wingdings 3</vt:lpstr>
      <vt:lpstr>Wisp</vt:lpstr>
      <vt:lpstr>گزارش فرآیند اجرای طرح طبقه‌بندی مشاغل مامورین موظف شاغل در شرکت‌های راهبری</vt:lpstr>
      <vt:lpstr>1- تهیه مقدمات و مستندات مورد نیاز اجرای طرح به دستور مدیرعامل محترم از اسفند ماه 1402  </vt:lpstr>
      <vt:lpstr> 2- جمع‌آوری اطلاعات سوابق بیمه مامورین از طریق دریافت گزارش تلفیقی سوابق بیمه ماموران  3- بررسی و کنترل اطلاعات سوابق بیمه پرسنل منطبق بر سوابق اشتغال ایشان در شرکت‌های پیمانکار راهبری طرف قرارداد شرکت حمل و نقل ریلی رجا (مورد تائید شرکت‌های راهبری) و سپس استخراج مجموع سابقه ماهیانه بیمه‌پردازی برای تک تک افراد  </vt:lpstr>
      <vt:lpstr>PowerPoint Presentation</vt:lpstr>
      <vt:lpstr>PowerPoint Presentation</vt:lpstr>
      <vt:lpstr>PowerPoint Presentation</vt:lpstr>
      <vt:lpstr>4- ارسال سوابق استخراج شده بند سوم به اداره کل توسعه سرمایه‌های انسانی در اردیبهشت ماه  1403 برای ممیزی سوابق 5- انتخاب مشاور اجرای طرح ؛ این مرحله بدلیل اینکه اکثریت شرکت‌های مشاور درخواست حق الزحمه غیر معقول و کلانی را داشتند بسیار بطول انجامید و در نتیجه پیگیری‌ها و تلاش‌های انجام شده شرکت نظم ایران به مدیریت آقای مردان بعنوان مشاور اجرای طرح انتخاب و در تیرماه 1403 به شرکت‌های راهبری معرفی شد.  6-  با توجه به برنامه‌ریزی انجام شده برای گروه‌بندی مشاغل و اخذ تائیدیه‌های لازم از مراجع ذیصلاح، به شرکت‌های راهبری طی نامه شماره 1403/61/1046 مورخ 1403/04/23 ابلاغ شد و مقرر گردید در اسرع وقت نسبت به تکمیل اطلاعات فرم‌های شرکت نظم ایران برای کلیه پرسنل طبق آخرین تغییرات آمار ایشان تا مورخه 1403/04/31  اقدام نموده و فایل اکسل مربوطه را ارسال نمایند.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فرآیند اجرای طرح طبقه بندی مشاغل مامورین موظف شاغل در شرکتهای راهبری</dc:title>
  <dc:creator>بهزاد قاسمی</dc:creator>
  <cp:lastModifiedBy>بهزاد قاسمی</cp:lastModifiedBy>
  <cp:revision>33</cp:revision>
  <dcterms:created xsi:type="dcterms:W3CDTF">2025-04-19T06:52:52Z</dcterms:created>
  <dcterms:modified xsi:type="dcterms:W3CDTF">2025-04-19T10:15:05Z</dcterms:modified>
</cp:coreProperties>
</file>