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90" r:id="rId2"/>
    <p:sldId id="256" r:id="rId3"/>
    <p:sldId id="267" r:id="rId4"/>
    <p:sldId id="379" r:id="rId5"/>
    <p:sldId id="346" r:id="rId6"/>
    <p:sldId id="394" r:id="rId7"/>
    <p:sldId id="395" r:id="rId8"/>
    <p:sldId id="396" r:id="rId9"/>
    <p:sldId id="397" r:id="rId10"/>
    <p:sldId id="398" r:id="rId11"/>
    <p:sldId id="405" r:id="rId12"/>
    <p:sldId id="347" r:id="rId13"/>
    <p:sldId id="280" r:id="rId14"/>
    <p:sldId id="399" r:id="rId15"/>
    <p:sldId id="400" r:id="rId16"/>
    <p:sldId id="401" r:id="rId17"/>
    <p:sldId id="402" r:id="rId18"/>
    <p:sldId id="403" r:id="rId19"/>
    <p:sldId id="291" r:id="rId20"/>
    <p:sldId id="257" r:id="rId21"/>
    <p:sldId id="292" r:id="rId22"/>
    <p:sldId id="295" r:id="rId23"/>
    <p:sldId id="380" r:id="rId24"/>
    <p:sldId id="294" r:id="rId25"/>
    <p:sldId id="409" r:id="rId26"/>
    <p:sldId id="404" r:id="rId27"/>
    <p:sldId id="406" r:id="rId28"/>
    <p:sldId id="407" r:id="rId29"/>
    <p:sldId id="408" r:id="rId30"/>
    <p:sldId id="296" r:id="rId31"/>
    <p:sldId id="299" r:id="rId32"/>
    <p:sldId id="410" r:id="rId33"/>
    <p:sldId id="300" r:id="rId34"/>
    <p:sldId id="411" r:id="rId35"/>
    <p:sldId id="413" r:id="rId36"/>
    <p:sldId id="297" r:id="rId37"/>
    <p:sldId id="348" r:id="rId38"/>
    <p:sldId id="305" r:id="rId39"/>
    <p:sldId id="308" r:id="rId40"/>
    <p:sldId id="324" r:id="rId41"/>
    <p:sldId id="310" r:id="rId42"/>
    <p:sldId id="314" r:id="rId43"/>
    <p:sldId id="313" r:id="rId44"/>
    <p:sldId id="315" r:id="rId45"/>
    <p:sldId id="316" r:id="rId46"/>
    <p:sldId id="319" r:id="rId47"/>
    <p:sldId id="325" r:id="rId48"/>
    <p:sldId id="414" r:id="rId49"/>
    <p:sldId id="415" r:id="rId50"/>
    <p:sldId id="416" r:id="rId51"/>
    <p:sldId id="417" r:id="rId52"/>
    <p:sldId id="418" r:id="rId53"/>
    <p:sldId id="419" r:id="rId54"/>
    <p:sldId id="298" r:id="rId55"/>
    <p:sldId id="323" r:id="rId56"/>
    <p:sldId id="318" r:id="rId57"/>
    <p:sldId id="303" r:id="rId58"/>
    <p:sldId id="321" r:id="rId59"/>
    <p:sldId id="328" r:id="rId60"/>
    <p:sldId id="373" r:id="rId61"/>
    <p:sldId id="330" r:id="rId62"/>
    <p:sldId id="331" r:id="rId63"/>
    <p:sldId id="326" r:id="rId64"/>
    <p:sldId id="327" r:id="rId65"/>
    <p:sldId id="338" r:id="rId66"/>
    <p:sldId id="329" r:id="rId67"/>
    <p:sldId id="302" r:id="rId68"/>
    <p:sldId id="349" r:id="rId69"/>
    <p:sldId id="301" r:id="rId70"/>
    <p:sldId id="420" r:id="rId71"/>
    <p:sldId id="353" r:id="rId72"/>
    <p:sldId id="311" r:id="rId73"/>
    <p:sldId id="336" r:id="rId74"/>
    <p:sldId id="317" r:id="rId75"/>
    <p:sldId id="332" r:id="rId76"/>
    <p:sldId id="333" r:id="rId77"/>
    <p:sldId id="421" r:id="rId78"/>
    <p:sldId id="434" r:id="rId79"/>
    <p:sldId id="374" r:id="rId80"/>
    <p:sldId id="337" r:id="rId81"/>
    <p:sldId id="339" r:id="rId82"/>
    <p:sldId id="340" r:id="rId83"/>
    <p:sldId id="343" r:id="rId84"/>
    <p:sldId id="344" r:id="rId85"/>
    <p:sldId id="345" r:id="rId86"/>
    <p:sldId id="422" r:id="rId87"/>
    <p:sldId id="354" r:id="rId88"/>
    <p:sldId id="351" r:id="rId89"/>
    <p:sldId id="363" r:id="rId90"/>
    <p:sldId id="361" r:id="rId91"/>
    <p:sldId id="358" r:id="rId92"/>
    <p:sldId id="423" r:id="rId93"/>
    <p:sldId id="424" r:id="rId94"/>
    <p:sldId id="352" r:id="rId95"/>
    <p:sldId id="356" r:id="rId96"/>
    <p:sldId id="370" r:id="rId97"/>
    <p:sldId id="367" r:id="rId98"/>
    <p:sldId id="360" r:id="rId99"/>
    <p:sldId id="359" r:id="rId100"/>
    <p:sldId id="364" r:id="rId101"/>
    <p:sldId id="366" r:id="rId102"/>
    <p:sldId id="425" r:id="rId103"/>
    <p:sldId id="426" r:id="rId104"/>
    <p:sldId id="427" r:id="rId105"/>
    <p:sldId id="368" r:id="rId106"/>
    <p:sldId id="428" r:id="rId107"/>
    <p:sldId id="429" r:id="rId108"/>
    <p:sldId id="430" r:id="rId109"/>
    <p:sldId id="431" r:id="rId110"/>
    <p:sldId id="369" r:id="rId111"/>
    <p:sldId id="371" r:id="rId112"/>
    <p:sldId id="372" r:id="rId113"/>
    <p:sldId id="376" r:id="rId114"/>
    <p:sldId id="375" r:id="rId115"/>
    <p:sldId id="378" r:id="rId116"/>
    <p:sldId id="381" r:id="rId117"/>
    <p:sldId id="382" r:id="rId118"/>
    <p:sldId id="383" r:id="rId119"/>
    <p:sldId id="384" r:id="rId120"/>
    <p:sldId id="385" r:id="rId121"/>
    <p:sldId id="386" r:id="rId122"/>
    <p:sldId id="377" r:id="rId123"/>
    <p:sldId id="392" r:id="rId124"/>
    <p:sldId id="390" r:id="rId125"/>
    <p:sldId id="387" r:id="rId126"/>
    <p:sldId id="389" r:id="rId127"/>
    <p:sldId id="391" r:id="rId128"/>
    <p:sldId id="393" r:id="rId129"/>
    <p:sldId id="432" r:id="rId130"/>
    <p:sldId id="433" r:id="rId131"/>
    <p:sldId id="279" r:id="rId132"/>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CC66"/>
    <a:srgbClr val="FFE650"/>
    <a:srgbClr val="0000FF"/>
    <a:srgbClr val="FFFFCC"/>
    <a:srgbClr val="FFFF66"/>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9975" autoAdjust="0"/>
    <p:restoredTop sz="93608" autoAdjust="0"/>
  </p:normalViewPr>
  <p:slideViewPr>
    <p:cSldViewPr snapToGrid="0">
      <p:cViewPr varScale="1">
        <p:scale>
          <a:sx n="50" d="100"/>
          <a:sy n="50" d="100"/>
        </p:scale>
        <p:origin x="67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a-IR"/>
          </a:p>
        </p:txBody>
      </p:sp>
      <p:sp>
        <p:nvSpPr>
          <p:cNvPr id="4" name="Date Placeholder 3"/>
          <p:cNvSpPr>
            <a:spLocks noGrp="1"/>
          </p:cNvSpPr>
          <p:nvPr>
            <p:ph type="dt" sz="half" idx="10"/>
          </p:nvPr>
        </p:nvSpPr>
        <p:spPr/>
        <p:txBody>
          <a:bodyPr/>
          <a:lstStyle/>
          <a:p>
            <a:fld id="{137C4581-B75F-475A-8ACC-999D0C6EDFF7}" type="datetimeFigureOut">
              <a:rPr lang="fa-IR" smtClean="0"/>
              <a:t>20/10/1446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1844061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137C4581-B75F-475A-8ACC-999D0C6EDFF7}" type="datetimeFigureOut">
              <a:rPr lang="fa-IR" smtClean="0"/>
              <a:t>20/10/1446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1376902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137C4581-B75F-475A-8ACC-999D0C6EDFF7}" type="datetimeFigureOut">
              <a:rPr lang="fa-IR" smtClean="0"/>
              <a:t>20/10/1446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3434026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137C4581-B75F-475A-8ACC-999D0C6EDFF7}" type="datetimeFigureOut">
              <a:rPr lang="fa-IR" smtClean="0"/>
              <a:t>20/10/1446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2411723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7C4581-B75F-475A-8ACC-999D0C6EDFF7}" type="datetimeFigureOut">
              <a:rPr lang="fa-IR" smtClean="0"/>
              <a:t>20/10/1446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1314226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p:cNvSpPr>
            <a:spLocks noGrp="1"/>
          </p:cNvSpPr>
          <p:nvPr>
            <p:ph type="dt" sz="half" idx="10"/>
          </p:nvPr>
        </p:nvSpPr>
        <p:spPr/>
        <p:txBody>
          <a:bodyPr/>
          <a:lstStyle/>
          <a:p>
            <a:fld id="{137C4581-B75F-475A-8ACC-999D0C6EDFF7}" type="datetimeFigureOut">
              <a:rPr lang="fa-IR" smtClean="0"/>
              <a:t>20/10/1446</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768236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p:cNvSpPr>
            <a:spLocks noGrp="1"/>
          </p:cNvSpPr>
          <p:nvPr>
            <p:ph type="dt" sz="half" idx="10"/>
          </p:nvPr>
        </p:nvSpPr>
        <p:spPr/>
        <p:txBody>
          <a:bodyPr/>
          <a:lstStyle/>
          <a:p>
            <a:fld id="{137C4581-B75F-475A-8ACC-999D0C6EDFF7}" type="datetimeFigureOut">
              <a:rPr lang="fa-IR" smtClean="0"/>
              <a:t>20/10/1446</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2404886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2"/>
          <p:cNvSpPr>
            <a:spLocks noGrp="1"/>
          </p:cNvSpPr>
          <p:nvPr>
            <p:ph type="dt" sz="half" idx="10"/>
          </p:nvPr>
        </p:nvSpPr>
        <p:spPr/>
        <p:txBody>
          <a:bodyPr/>
          <a:lstStyle/>
          <a:p>
            <a:fld id="{137C4581-B75F-475A-8ACC-999D0C6EDFF7}" type="datetimeFigureOut">
              <a:rPr lang="fa-IR" smtClean="0"/>
              <a:t>20/10/1446</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2813505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7C4581-B75F-475A-8ACC-999D0C6EDFF7}" type="datetimeFigureOut">
              <a:rPr lang="fa-IR" smtClean="0"/>
              <a:t>20/10/1446</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2915020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7C4581-B75F-475A-8ACC-999D0C6EDFF7}" type="datetimeFigureOut">
              <a:rPr lang="fa-IR" smtClean="0"/>
              <a:t>20/10/1446</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4242421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7C4581-B75F-475A-8ACC-999D0C6EDFF7}" type="datetimeFigureOut">
              <a:rPr lang="fa-IR" smtClean="0"/>
              <a:t>20/10/1446</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1257931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37C4581-B75F-475A-8ACC-999D0C6EDFF7}" type="datetimeFigureOut">
              <a:rPr lang="fa-IR" smtClean="0"/>
              <a:t>20/10/1446</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0839491F-6F0E-4776-8BB6-67F95F1E794A}" type="slidenum">
              <a:rPr lang="fa-IR" smtClean="0"/>
              <a:t>‹#›</a:t>
            </a:fld>
            <a:endParaRPr lang="fa-IR"/>
          </a:p>
        </p:txBody>
      </p:sp>
    </p:spTree>
    <p:extLst>
      <p:ext uri="{BB962C8B-B14F-4D97-AF65-F5344CB8AC3E}">
        <p14:creationId xmlns:p14="http://schemas.microsoft.com/office/powerpoint/2010/main" val="34252969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97.gif"/><Relationship Id="rId2" Type="http://schemas.openxmlformats.org/officeDocument/2006/relationships/image" Target="../media/image196.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jpg"/><Relationship Id="rId1" Type="http://schemas.openxmlformats.org/officeDocument/2006/relationships/slideLayout" Target="../slideLayouts/slideLayout7.xml"/><Relationship Id="rId4" Type="http://schemas.openxmlformats.org/officeDocument/2006/relationships/image" Target="../media/image146.gif"/></Relationships>
</file>

<file path=ppt/slides/_rels/slide102.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jpg"/><Relationship Id="rId1" Type="http://schemas.openxmlformats.org/officeDocument/2006/relationships/slideLayout" Target="../slideLayouts/slideLayout7.xml"/><Relationship Id="rId4" Type="http://schemas.openxmlformats.org/officeDocument/2006/relationships/image" Target="../media/image146.gif"/></Relationships>
</file>

<file path=ppt/slides/_rels/slide103.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jpg"/><Relationship Id="rId1" Type="http://schemas.openxmlformats.org/officeDocument/2006/relationships/slideLayout" Target="../slideLayouts/slideLayout7.xml"/><Relationship Id="rId4" Type="http://schemas.openxmlformats.org/officeDocument/2006/relationships/image" Target="../media/image146.gif"/></Relationships>
</file>

<file path=ppt/slides/_rels/slide104.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155.jp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202.jp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204.jpg"/><Relationship Id="rId2" Type="http://schemas.openxmlformats.org/officeDocument/2006/relationships/image" Target="../media/image203.jp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205.jp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20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jpg"/><Relationship Id="rId1" Type="http://schemas.openxmlformats.org/officeDocument/2006/relationships/slideLayout" Target="../slideLayouts/slideLayout7.xml"/><Relationship Id="rId5" Type="http://schemas.openxmlformats.org/officeDocument/2006/relationships/image" Target="../media/image210.gif"/><Relationship Id="rId4" Type="http://schemas.openxmlformats.org/officeDocument/2006/relationships/image" Target="../media/image209.png"/></Relationships>
</file>

<file path=ppt/slides/_rels/slide111.xml.rels><?xml version="1.0" encoding="UTF-8" standalone="yes"?>
<Relationships xmlns="http://schemas.openxmlformats.org/package/2006/relationships"><Relationship Id="rId3" Type="http://schemas.openxmlformats.org/officeDocument/2006/relationships/image" Target="../media/image212.gif"/><Relationship Id="rId2" Type="http://schemas.openxmlformats.org/officeDocument/2006/relationships/image" Target="../media/image211.jp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214.jpg"/><Relationship Id="rId2" Type="http://schemas.openxmlformats.org/officeDocument/2006/relationships/image" Target="../media/image213.jp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215.jp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216.jp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218.jpg"/><Relationship Id="rId2" Type="http://schemas.openxmlformats.org/officeDocument/2006/relationships/image" Target="../media/image217.jp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220.jpg"/><Relationship Id="rId2" Type="http://schemas.openxmlformats.org/officeDocument/2006/relationships/image" Target="../media/image219.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7.xml"/><Relationship Id="rId4" Type="http://schemas.openxmlformats.org/officeDocument/2006/relationships/image" Target="../media/image223.gif"/></Relationships>
</file>

<file path=ppt/slides/_rels/slide1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34.jpg"/><Relationship Id="rId1" Type="http://schemas.openxmlformats.org/officeDocument/2006/relationships/slideLayout" Target="../slideLayouts/slideLayout7.xml"/><Relationship Id="rId4" Type="http://schemas.openxmlformats.org/officeDocument/2006/relationships/image" Target="../media/image224.gif"/></Relationships>
</file>

<file path=ppt/slides/_rels/slide119.xml.rels><?xml version="1.0" encoding="UTF-8" standalone="yes"?>
<Relationships xmlns="http://schemas.openxmlformats.org/package/2006/relationships"><Relationship Id="rId2" Type="http://schemas.openxmlformats.org/officeDocument/2006/relationships/image" Target="../media/image22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0.xml.rels><?xml version="1.0" encoding="UTF-8" standalone="yes"?>
<Relationships xmlns="http://schemas.openxmlformats.org/package/2006/relationships"><Relationship Id="rId3" Type="http://schemas.openxmlformats.org/officeDocument/2006/relationships/image" Target="../media/image227.jpg"/><Relationship Id="rId2" Type="http://schemas.openxmlformats.org/officeDocument/2006/relationships/image" Target="../media/image226.jp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229.jpg"/><Relationship Id="rId2" Type="http://schemas.openxmlformats.org/officeDocument/2006/relationships/image" Target="../media/image228.jp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231.jpg"/><Relationship Id="rId2" Type="http://schemas.openxmlformats.org/officeDocument/2006/relationships/image" Target="../media/image230.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232.jp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234.jpg"/><Relationship Id="rId2" Type="http://schemas.openxmlformats.org/officeDocument/2006/relationships/image" Target="../media/image232.jp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235.jpg"/><Relationship Id="rId2" Type="http://schemas.openxmlformats.org/officeDocument/2006/relationships/image" Target="../media/image232.jp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237.jpg"/><Relationship Id="rId2" Type="http://schemas.openxmlformats.org/officeDocument/2006/relationships/image" Target="../media/image236.jp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238.jpg"/><Relationship Id="rId2" Type="http://schemas.openxmlformats.org/officeDocument/2006/relationships/image" Target="../media/image232.jp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240.jpg"/><Relationship Id="rId2" Type="http://schemas.openxmlformats.org/officeDocument/2006/relationships/image" Target="../media/image239.jp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242.jpg"/><Relationship Id="rId2" Type="http://schemas.openxmlformats.org/officeDocument/2006/relationships/image" Target="../media/image24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gif"/></Relationships>
</file>

<file path=ppt/slides/_rels/slide130.xml.rels><?xml version="1.0" encoding="UTF-8" standalone="yes"?>
<Relationships xmlns="http://schemas.openxmlformats.org/package/2006/relationships"><Relationship Id="rId3" Type="http://schemas.openxmlformats.org/officeDocument/2006/relationships/image" Target="../media/image243.jpg"/><Relationship Id="rId2" Type="http://schemas.openxmlformats.org/officeDocument/2006/relationships/image" Target="../media/image230.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24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4.jpg"/><Relationship Id="rId5" Type="http://schemas.openxmlformats.org/officeDocument/2006/relationships/image" Target="../media/image33.gif"/><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31.png"/><Relationship Id="rId4" Type="http://schemas.openxmlformats.org/officeDocument/2006/relationships/image" Target="../media/image33.gif"/></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jp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0.jp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63.jpg"/><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3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9.jp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71.jpg"/><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74.gif"/></Relationships>
</file>

<file path=ppt/slides/_rels/slide39.xml.rels><?xml version="1.0" encoding="UTF-8" standalone="yes"?>
<Relationships xmlns="http://schemas.openxmlformats.org/package/2006/relationships"><Relationship Id="rId8" Type="http://schemas.openxmlformats.org/officeDocument/2006/relationships/image" Target="../media/image80.png"/><Relationship Id="rId3" Type="http://schemas.microsoft.com/office/2007/relationships/hdphoto" Target="../media/hdphoto1.wdp"/><Relationship Id="rId7" Type="http://schemas.openxmlformats.org/officeDocument/2006/relationships/image" Target="../media/image79.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8.gif"/><Relationship Id="rId5" Type="http://schemas.openxmlformats.org/officeDocument/2006/relationships/image" Target="../media/image77.gif"/><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7.xml"/><Relationship Id="rId4" Type="http://schemas.openxmlformats.org/officeDocument/2006/relationships/hyperlink" Target="http://www.poolnews.ir/"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85.jpg"/><Relationship Id="rId1" Type="http://schemas.openxmlformats.org/officeDocument/2006/relationships/slideLayout" Target="../slideLayouts/slideLayout7.xml"/><Relationship Id="rId4" Type="http://schemas.openxmlformats.org/officeDocument/2006/relationships/image" Target="../media/image86.gif"/></Relationships>
</file>

<file path=ppt/slides/_rels/slide44.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5.jp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86.gif"/></Relationships>
</file>

<file path=ppt/slides/_rels/slide4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50.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98.png"/><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9.png"/></Relationships>
</file>

<file path=ppt/slides/_rels/slide5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g"/><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110.jpg"/><Relationship Id="rId4" Type="http://schemas.openxmlformats.org/officeDocument/2006/relationships/image" Target="../media/image109.png"/></Relationships>
</file>

<file path=ppt/slides/_rels/slide6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11.jpg"/><Relationship Id="rId1" Type="http://schemas.openxmlformats.org/officeDocument/2006/relationships/slideLayout" Target="../slideLayouts/slideLayout7.xml"/><Relationship Id="rId4" Type="http://schemas.openxmlformats.org/officeDocument/2006/relationships/image" Target="../media/image112.jpg"/></Relationships>
</file>

<file path=ppt/slides/_rels/slide62.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15.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3.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g"/><Relationship Id="rId1" Type="http://schemas.openxmlformats.org/officeDocument/2006/relationships/slideLayout" Target="../slideLayouts/slideLayout7.xml"/><Relationship Id="rId6" Type="http://schemas.openxmlformats.org/officeDocument/2006/relationships/image" Target="../media/image123.gif"/><Relationship Id="rId5" Type="http://schemas.openxmlformats.org/officeDocument/2006/relationships/image" Target="../media/image122.gif"/><Relationship Id="rId4" Type="http://schemas.openxmlformats.org/officeDocument/2006/relationships/image" Target="../media/image121.png"/></Relationships>
</file>

<file path=ppt/slides/_rels/slide67.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3.gif"/><Relationship Id="rId2" Type="http://schemas.openxmlformats.org/officeDocument/2006/relationships/image" Target="../media/image124.jpg"/><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126.jpg"/><Relationship Id="rId4" Type="http://schemas.openxmlformats.org/officeDocument/2006/relationships/image" Target="../media/image125.jpg"/></Relationships>
</file>

<file path=ppt/slides/_rels/slide6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image" Target="../media/image13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image" Target="../media/image132.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jpg"/><Relationship Id="rId1" Type="http://schemas.openxmlformats.org/officeDocument/2006/relationships/slideLayout" Target="../slideLayouts/slideLayout7.xml"/><Relationship Id="rId4" Type="http://schemas.openxmlformats.org/officeDocument/2006/relationships/image" Target="../media/image136.png"/></Relationships>
</file>

<file path=ppt/slides/_rels/slide73.xml.rels><?xml version="1.0" encoding="UTF-8" standalone="yes"?>
<Relationships xmlns="http://schemas.openxmlformats.org/package/2006/relationships"><Relationship Id="rId3" Type="http://schemas.openxmlformats.org/officeDocument/2006/relationships/image" Target="../media/image138.jpg"/><Relationship Id="rId7" Type="http://schemas.openxmlformats.org/officeDocument/2006/relationships/image" Target="../media/image142.png"/><Relationship Id="rId2" Type="http://schemas.openxmlformats.org/officeDocument/2006/relationships/image" Target="../media/image137.jpg"/><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74.x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image" Target="../media/image143.jpg"/><Relationship Id="rId1" Type="http://schemas.openxmlformats.org/officeDocument/2006/relationships/slideLayout" Target="../slideLayouts/slideLayout7.xml"/><Relationship Id="rId5" Type="http://schemas.openxmlformats.org/officeDocument/2006/relationships/image" Target="../media/image146.gif"/><Relationship Id="rId4" Type="http://schemas.openxmlformats.org/officeDocument/2006/relationships/image" Target="../media/image145.png"/></Relationships>
</file>

<file path=ppt/slides/_rels/slide75.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jpg"/><Relationship Id="rId1" Type="http://schemas.openxmlformats.org/officeDocument/2006/relationships/slideLayout" Target="../slideLayouts/slideLayout7.xml"/><Relationship Id="rId4" Type="http://schemas.openxmlformats.org/officeDocument/2006/relationships/image" Target="../media/image151.emf"/></Relationships>
</file>

<file path=ppt/slides/_rels/slide77.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55.jpg"/><Relationship Id="rId1" Type="http://schemas.openxmlformats.org/officeDocument/2006/relationships/slideLayout" Target="../slideLayouts/slideLayout7.xml"/><Relationship Id="rId4" Type="http://schemas.openxmlformats.org/officeDocument/2006/relationships/image" Target="../media/image156.pn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01.jpg"/><Relationship Id="rId1" Type="http://schemas.openxmlformats.org/officeDocument/2006/relationships/slideLayout" Target="../slideLayouts/slideLayout7.xml"/><Relationship Id="rId4" Type="http://schemas.openxmlformats.org/officeDocument/2006/relationships/image" Target="../media/image157.emf"/></Relationships>
</file>

<file path=ppt/slides/_rels/slide81.xml.rels><?xml version="1.0" encoding="UTF-8" standalone="yes"?>
<Relationships xmlns="http://schemas.openxmlformats.org/package/2006/relationships"><Relationship Id="rId3" Type="http://schemas.openxmlformats.org/officeDocument/2006/relationships/image" Target="../media/image159.gif"/><Relationship Id="rId2" Type="http://schemas.openxmlformats.org/officeDocument/2006/relationships/image" Target="../media/image158.jpg"/><Relationship Id="rId1" Type="http://schemas.openxmlformats.org/officeDocument/2006/relationships/slideLayout" Target="../slideLayouts/slideLayout7.xml"/><Relationship Id="rId5" Type="http://schemas.openxmlformats.org/officeDocument/2006/relationships/image" Target="../media/image161.gif"/><Relationship Id="rId4" Type="http://schemas.openxmlformats.org/officeDocument/2006/relationships/image" Target="../media/image160.gif"/></Relationships>
</file>

<file path=ppt/slides/_rels/slide8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jpg"/><Relationship Id="rId1" Type="http://schemas.openxmlformats.org/officeDocument/2006/relationships/slideLayout" Target="../slideLayouts/slideLayout7.xml"/><Relationship Id="rId4" Type="http://schemas.openxmlformats.org/officeDocument/2006/relationships/image" Target="../media/image164.png"/></Relationships>
</file>

<file path=ppt/slides/_rels/slide83.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image" Target="../media/image165.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image" Target="../media/image165.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image" Target="../media/image168.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jpg"/><Relationship Id="rId1" Type="http://schemas.openxmlformats.org/officeDocument/2006/relationships/slideLayout" Target="../slideLayouts/slideLayout7.xml"/><Relationship Id="rId4" Type="http://schemas.openxmlformats.org/officeDocument/2006/relationships/image" Target="../media/image173.gif"/></Relationships>
</file>

<file path=ppt/slides/_rels/slide88.xml.rels><?xml version="1.0" encoding="UTF-8" standalone="yes"?>
<Relationships xmlns="http://schemas.openxmlformats.org/package/2006/relationships"><Relationship Id="rId3" Type="http://schemas.openxmlformats.org/officeDocument/2006/relationships/image" Target="../media/image175.jpg"/><Relationship Id="rId2" Type="http://schemas.openxmlformats.org/officeDocument/2006/relationships/image" Target="../media/image174.jpg"/><Relationship Id="rId1" Type="http://schemas.openxmlformats.org/officeDocument/2006/relationships/slideLayout" Target="../slideLayouts/slideLayout7.xml"/><Relationship Id="rId4" Type="http://schemas.openxmlformats.org/officeDocument/2006/relationships/image" Target="../media/image176.emf"/></Relationships>
</file>

<file path=ppt/slides/_rels/slide89.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image" Target="../media/image17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79.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80.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image" Target="../media/image181.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83.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image" Target="../media/image184.jpg"/><Relationship Id="rId1" Type="http://schemas.openxmlformats.org/officeDocument/2006/relationships/slideLayout" Target="../slideLayouts/slideLayout7.xml"/><Relationship Id="rId4" Type="http://schemas.openxmlformats.org/officeDocument/2006/relationships/image" Target="../media/image186.jpg"/></Relationships>
</file>

<file path=ppt/slides/_rels/slide95.xml.rels><?xml version="1.0" encoding="UTF-8" standalone="yes"?>
<Relationships xmlns="http://schemas.openxmlformats.org/package/2006/relationships"><Relationship Id="rId3" Type="http://schemas.openxmlformats.org/officeDocument/2006/relationships/image" Target="../media/image188.jpg"/><Relationship Id="rId2" Type="http://schemas.openxmlformats.org/officeDocument/2006/relationships/image" Target="../media/image187.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89.jpg"/><Relationship Id="rId2" Type="http://schemas.openxmlformats.org/officeDocument/2006/relationships/image" Target="../media/image187.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image" Target="../media/image190.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95.jpg"/><Relationship Id="rId2" Type="http://schemas.openxmlformats.org/officeDocument/2006/relationships/image" Target="../media/image19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470" y="521016"/>
            <a:ext cx="2887980" cy="4476369"/>
          </a:xfrm>
          <a:prstGeom prst="rect">
            <a:avLst/>
          </a:prstGeom>
        </p:spPr>
      </p:pic>
    </p:spTree>
    <p:extLst>
      <p:ext uri="{BB962C8B-B14F-4D97-AF65-F5344CB8AC3E}">
        <p14:creationId xmlns:p14="http://schemas.microsoft.com/office/powerpoint/2010/main" val="1783283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532" y="0"/>
            <a:ext cx="11266936" cy="6835274"/>
          </a:xfrm>
          <a:prstGeom prst="rect">
            <a:avLst/>
          </a:prstGeom>
        </p:spPr>
      </p:pic>
    </p:spTree>
    <p:extLst>
      <p:ext uri="{BB962C8B-B14F-4D97-AF65-F5344CB8AC3E}">
        <p14:creationId xmlns:p14="http://schemas.microsoft.com/office/powerpoint/2010/main" val="1075694396"/>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1"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685358" cy="6858000"/>
          </a:xfrm>
          <a:prstGeom prst="rect">
            <a:avLst/>
          </a:prstGeom>
        </p:spPr>
      </p:pic>
      <p:sp>
        <p:nvSpPr>
          <p:cNvPr id="5" name="Rectangle 4"/>
          <p:cNvSpPr/>
          <p:nvPr/>
        </p:nvSpPr>
        <p:spPr>
          <a:xfrm>
            <a:off x="10685359" y="2828835"/>
            <a:ext cx="1506642" cy="1200329"/>
          </a:xfrm>
          <a:prstGeom prst="rect">
            <a:avLst/>
          </a:prstGeom>
        </p:spPr>
        <p:txBody>
          <a:bodyPr wrap="square">
            <a:spAutoFit/>
          </a:bodyPr>
          <a:lstStyle/>
          <a:p>
            <a:pPr algn="ctr"/>
            <a:r>
              <a:rPr lang="fa-IR" sz="2400" dirty="0">
                <a:cs typeface="B Koodak" panose="00000700000000000000" pitchFamily="2" charset="-78"/>
              </a:rPr>
              <a:t>نمایشگاه خودرو در آمریکا</a:t>
            </a:r>
            <a:endParaRPr lang="en-US" sz="2400" dirty="0">
              <a:cs typeface="B Koodak" panose="00000700000000000000" pitchFamily="2" charset="-78"/>
            </a:endParaRPr>
          </a:p>
        </p:txBody>
      </p:sp>
    </p:spTree>
    <p:extLst>
      <p:ext uri="{BB962C8B-B14F-4D97-AF65-F5344CB8AC3E}">
        <p14:creationId xmlns:p14="http://schemas.microsoft.com/office/powerpoint/2010/main" val="4139114516"/>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2461832" y="418007"/>
            <a:ext cx="7268336" cy="584775"/>
          </a:xfrm>
          <a:prstGeom prst="rect">
            <a:avLst/>
          </a:prstGeom>
        </p:spPr>
        <p:txBody>
          <a:bodyPr wrap="none">
            <a:spAutoFit/>
          </a:bodyPr>
          <a:lstStyle/>
          <a:p>
            <a:r>
              <a:rPr lang="fa-IR" sz="3200" b="1" dirty="0">
                <a:ln w="1905"/>
                <a:solidFill>
                  <a:srgbClr val="C00000"/>
                </a:solidFill>
                <a:effectLst>
                  <a:innerShdw blurRad="69850" dist="43180" dir="5400000">
                    <a:srgbClr val="000000">
                      <a:alpha val="65000"/>
                    </a:srgbClr>
                  </a:innerShdw>
                </a:effectLst>
                <a:cs typeface="B Koodak" panose="00000700000000000000" pitchFamily="2" charset="-78"/>
              </a:rPr>
              <a:t>مهم ترین عوامل پیشرفت و توسعه آمریکای شمالی: </a:t>
            </a:r>
            <a:endParaRPr lang="en-US" sz="3200" dirty="0">
              <a:solidFill>
                <a:srgbClr val="C00000"/>
              </a:solidFill>
              <a:cs typeface="B Koodak" panose="00000700000000000000" pitchFamily="2" charset="-78"/>
            </a:endParaRPr>
          </a:p>
        </p:txBody>
      </p:sp>
      <p:sp>
        <p:nvSpPr>
          <p:cNvPr id="16" name="Rectangle 15"/>
          <p:cNvSpPr/>
          <p:nvPr/>
        </p:nvSpPr>
        <p:spPr>
          <a:xfrm>
            <a:off x="394855" y="1859340"/>
            <a:ext cx="10328563" cy="1569660"/>
          </a:xfrm>
          <a:prstGeom prst="rect">
            <a:avLst/>
          </a:prstGeom>
        </p:spPr>
        <p:txBody>
          <a:bodyPr wrap="square">
            <a:spAutoFit/>
          </a:bodyPr>
          <a:lstStyle/>
          <a:p>
            <a:pPr algn="just"/>
            <a:r>
              <a:rPr lang="fa-IR" sz="3200" b="1" dirty="0">
                <a:cs typeface="B Koodak" panose="00000700000000000000" pitchFamily="2" charset="-78"/>
              </a:rPr>
              <a:t>اروپاییان مهاجر که به این سرزمین وارد شدند با خود دانش ها و مهارت ها و سرمایه هایی را به همراه آوردند و توانستند از منابع طبیعی و سرزمین های نو، به خوبی استفاده و پیشرفت کنند.</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3419" y="2081847"/>
            <a:ext cx="1124646" cy="1124646"/>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1012" y="3783331"/>
            <a:ext cx="3609975" cy="419100"/>
          </a:xfrm>
          <a:prstGeom prst="rect">
            <a:avLst/>
          </a:prstGeom>
        </p:spPr>
      </p:pic>
      <p:sp>
        <p:nvSpPr>
          <p:cNvPr id="20" name="Rectangle 19"/>
          <p:cNvSpPr/>
          <p:nvPr/>
        </p:nvSpPr>
        <p:spPr>
          <a:xfrm>
            <a:off x="394855" y="4556762"/>
            <a:ext cx="10328563" cy="1569660"/>
          </a:xfrm>
          <a:prstGeom prst="rect">
            <a:avLst/>
          </a:prstGeom>
        </p:spPr>
        <p:txBody>
          <a:bodyPr wrap="square">
            <a:spAutoFit/>
          </a:bodyPr>
          <a:lstStyle/>
          <a:p>
            <a:pPr algn="just"/>
            <a:r>
              <a:rPr lang="fa-IR" sz="3200" b="1" dirty="0">
                <a:cs typeface="B Koodak" panose="00000700000000000000" pitchFamily="2" charset="-78"/>
              </a:rPr>
              <a:t>آمریکای شمالی، معادن زیرزمینی و منابع طبیعی فراوان، زمین های وسیع قابل کشت، رودهای پرآب و آب و هوای مناسب برای فعّالیت های اقتصادی داشته است.</a:t>
            </a:r>
            <a:endParaRPr lang="en-US" sz="3200" b="1" dirty="0">
              <a:cs typeface="B Koodak" panose="00000700000000000000" pitchFamily="2" charset="-78"/>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3419" y="4621527"/>
            <a:ext cx="1124646" cy="1124646"/>
          </a:xfrm>
          <a:prstGeom prst="rect">
            <a:avLst/>
          </a:prstGeom>
        </p:spPr>
      </p:pic>
    </p:spTree>
    <p:extLst>
      <p:ext uri="{BB962C8B-B14F-4D97-AF65-F5344CB8AC3E}">
        <p14:creationId xmlns:p14="http://schemas.microsoft.com/office/powerpoint/2010/main" val="2197896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2461832" y="418007"/>
            <a:ext cx="7268336" cy="584775"/>
          </a:xfrm>
          <a:prstGeom prst="rect">
            <a:avLst/>
          </a:prstGeom>
        </p:spPr>
        <p:txBody>
          <a:bodyPr wrap="none">
            <a:spAutoFit/>
          </a:bodyPr>
          <a:lstStyle/>
          <a:p>
            <a:r>
              <a:rPr lang="fa-IR" sz="3200" b="1" dirty="0">
                <a:ln w="1905"/>
                <a:solidFill>
                  <a:srgbClr val="C00000"/>
                </a:solidFill>
                <a:effectLst>
                  <a:innerShdw blurRad="69850" dist="43180" dir="5400000">
                    <a:srgbClr val="000000">
                      <a:alpha val="65000"/>
                    </a:srgbClr>
                  </a:innerShdw>
                </a:effectLst>
                <a:cs typeface="B Koodak" panose="00000700000000000000" pitchFamily="2" charset="-78"/>
              </a:rPr>
              <a:t>مهم ترین عوامل پیشرفت و توسعه آمریکای شمالی: </a:t>
            </a:r>
            <a:endParaRPr lang="en-US" sz="3200" dirty="0">
              <a:solidFill>
                <a:srgbClr val="C00000"/>
              </a:solidFill>
              <a:cs typeface="B Koodak" panose="00000700000000000000" pitchFamily="2" charset="-78"/>
            </a:endParaRPr>
          </a:p>
        </p:txBody>
      </p:sp>
      <p:sp>
        <p:nvSpPr>
          <p:cNvPr id="16" name="Rectangle 15"/>
          <p:cNvSpPr/>
          <p:nvPr/>
        </p:nvSpPr>
        <p:spPr>
          <a:xfrm>
            <a:off x="394855" y="1859340"/>
            <a:ext cx="10328563" cy="1569660"/>
          </a:xfrm>
          <a:prstGeom prst="rect">
            <a:avLst/>
          </a:prstGeom>
        </p:spPr>
        <p:txBody>
          <a:bodyPr wrap="square">
            <a:spAutoFit/>
          </a:bodyPr>
          <a:lstStyle/>
          <a:p>
            <a:pPr algn="just"/>
            <a:r>
              <a:rPr lang="fa-IR" sz="3200" b="1" dirty="0">
                <a:cs typeface="B Koodak" panose="00000700000000000000" pitchFamily="2" charset="-78"/>
              </a:rPr>
              <a:t>در جنگ جهانی دوم، اغلب کشورهای اروپایی ویران شدند اما ایالات متحده آمریکا از جنگ دور بود و چندان آسیب ندید و توانست از رقیبان خود جلو بیفتد.</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3419" y="2081847"/>
            <a:ext cx="1124646" cy="1124646"/>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1012" y="3783331"/>
            <a:ext cx="3609975" cy="419100"/>
          </a:xfrm>
          <a:prstGeom prst="rect">
            <a:avLst/>
          </a:prstGeom>
        </p:spPr>
      </p:pic>
      <p:sp>
        <p:nvSpPr>
          <p:cNvPr id="20" name="Rectangle 19"/>
          <p:cNvSpPr/>
          <p:nvPr/>
        </p:nvSpPr>
        <p:spPr>
          <a:xfrm>
            <a:off x="394855" y="4556762"/>
            <a:ext cx="10328563" cy="1569660"/>
          </a:xfrm>
          <a:prstGeom prst="rect">
            <a:avLst/>
          </a:prstGeom>
        </p:spPr>
        <p:txBody>
          <a:bodyPr wrap="square">
            <a:spAutoFit/>
          </a:bodyPr>
          <a:lstStyle/>
          <a:p>
            <a:pPr algn="just"/>
            <a:r>
              <a:rPr lang="fa-IR" sz="3200" b="1" dirty="0">
                <a:cs typeface="B Koodak" panose="00000700000000000000" pitchFamily="2" charset="-78"/>
              </a:rPr>
              <a:t>پس از جنگ جهانی دوم، ایالات متحده آمریکا بر قدرت های اروپایی پیشی گرفت و جانشین آنها در تسلط و غارت منابع کشورهایی شد که قبلاً مستعمره اروپا بودند.</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3419" y="4621527"/>
            <a:ext cx="1124646" cy="1124646"/>
          </a:xfrm>
          <a:prstGeom prst="rect">
            <a:avLst/>
          </a:prstGeom>
        </p:spPr>
      </p:pic>
    </p:spTree>
    <p:extLst>
      <p:ext uri="{BB962C8B-B14F-4D97-AF65-F5344CB8AC3E}">
        <p14:creationId xmlns:p14="http://schemas.microsoft.com/office/powerpoint/2010/main" val="1538966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2461832" y="418007"/>
            <a:ext cx="7268336" cy="584775"/>
          </a:xfrm>
          <a:prstGeom prst="rect">
            <a:avLst/>
          </a:prstGeom>
        </p:spPr>
        <p:txBody>
          <a:bodyPr wrap="none">
            <a:spAutoFit/>
          </a:bodyPr>
          <a:lstStyle/>
          <a:p>
            <a:r>
              <a:rPr lang="fa-IR" sz="3200" b="1" dirty="0">
                <a:ln w="1905"/>
                <a:solidFill>
                  <a:srgbClr val="C00000"/>
                </a:solidFill>
                <a:effectLst>
                  <a:innerShdw blurRad="69850" dist="43180" dir="5400000">
                    <a:srgbClr val="000000">
                      <a:alpha val="65000"/>
                    </a:srgbClr>
                  </a:innerShdw>
                </a:effectLst>
                <a:cs typeface="B Koodak" panose="00000700000000000000" pitchFamily="2" charset="-78"/>
              </a:rPr>
              <a:t>مهم ترین عوامل پیشرفت و توسعه آمریکای شمالی: </a:t>
            </a:r>
            <a:endParaRPr lang="en-US" sz="3200" dirty="0">
              <a:solidFill>
                <a:srgbClr val="C00000"/>
              </a:solidFill>
              <a:cs typeface="B Koodak" panose="00000700000000000000" pitchFamily="2" charset="-78"/>
            </a:endParaRPr>
          </a:p>
        </p:txBody>
      </p:sp>
      <p:sp>
        <p:nvSpPr>
          <p:cNvPr id="16" name="Rectangle 15"/>
          <p:cNvSpPr/>
          <p:nvPr/>
        </p:nvSpPr>
        <p:spPr>
          <a:xfrm>
            <a:off x="394855" y="1859340"/>
            <a:ext cx="10328563" cy="2554545"/>
          </a:xfrm>
          <a:prstGeom prst="rect">
            <a:avLst/>
          </a:prstGeom>
        </p:spPr>
        <p:txBody>
          <a:bodyPr wrap="square">
            <a:spAutoFit/>
          </a:bodyPr>
          <a:lstStyle/>
          <a:p>
            <a:pPr algn="just"/>
            <a:r>
              <a:rPr lang="fa-IR" sz="3200" b="1" dirty="0">
                <a:cs typeface="B Koodak" panose="00000700000000000000" pitchFamily="2" charset="-78"/>
              </a:rPr>
              <a:t>آمریکا و کانادا طی سال های طولانی نیروهای متخصص و دانشمندان سایر کشورها را به کشور خود برای تحصیل و کار جذب کردند و از این راه توانستند به پیشرفت اقتصاد و صنعت خود کمک کنند. این امر باعث شده تا آن کشورها از وجود متخصصان و دانشمندان خود، محروم شوند و از نظر اقتصادی عقب بیفتند.</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3419" y="2081847"/>
            <a:ext cx="1124646" cy="1124646"/>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1012" y="5216842"/>
            <a:ext cx="3609975" cy="419100"/>
          </a:xfrm>
          <a:prstGeom prst="rect">
            <a:avLst/>
          </a:prstGeom>
        </p:spPr>
      </p:pic>
    </p:spTree>
    <p:extLst>
      <p:ext uri="{BB962C8B-B14F-4D97-AF65-F5344CB8AC3E}">
        <p14:creationId xmlns:p14="http://schemas.microsoft.com/office/powerpoint/2010/main" val="1432482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p:cNvSpPr/>
          <p:nvPr/>
        </p:nvSpPr>
        <p:spPr>
          <a:xfrm>
            <a:off x="2461832" y="1006825"/>
            <a:ext cx="7268336" cy="584775"/>
          </a:xfrm>
          <a:prstGeom prst="rect">
            <a:avLst/>
          </a:prstGeom>
        </p:spPr>
        <p:txBody>
          <a:bodyPr wrap="none">
            <a:spAutoFit/>
          </a:bodyPr>
          <a:lstStyle/>
          <a:p>
            <a:r>
              <a:rPr lang="fa-IR" sz="3200" b="1" dirty="0">
                <a:ln w="1905"/>
                <a:solidFill>
                  <a:srgbClr val="C00000"/>
                </a:solidFill>
                <a:effectLst>
                  <a:innerShdw blurRad="69850" dist="43180" dir="5400000">
                    <a:srgbClr val="000000">
                      <a:alpha val="65000"/>
                    </a:srgbClr>
                  </a:innerShdw>
                </a:effectLst>
                <a:cs typeface="B Koodak" panose="00000700000000000000" pitchFamily="2" charset="-78"/>
              </a:rPr>
              <a:t>مهم ترین عوامل پیشرفت و توسعه آمریکای شمالی: </a:t>
            </a:r>
            <a:endParaRPr lang="en-US" sz="3200" dirty="0">
              <a:solidFill>
                <a:srgbClr val="C00000"/>
              </a:solidFill>
              <a:cs typeface="B Koodak" panose="00000700000000000000" pitchFamily="2" charset="-78"/>
            </a:endParaRPr>
          </a:p>
        </p:txBody>
      </p:sp>
      <p:sp>
        <p:nvSpPr>
          <p:cNvPr id="8" name="Rectangle 7"/>
          <p:cNvSpPr/>
          <p:nvPr/>
        </p:nvSpPr>
        <p:spPr>
          <a:xfrm>
            <a:off x="1689185" y="1935923"/>
            <a:ext cx="8813630" cy="3724096"/>
          </a:xfrm>
          <a:prstGeom prst="rect">
            <a:avLst/>
          </a:prstGeom>
        </p:spPr>
        <p:txBody>
          <a:bodyPr wrap="none">
            <a:spAutoFit/>
          </a:bodyPr>
          <a:lstStyle/>
          <a:p>
            <a:pPr marL="457200" indent="-457200">
              <a:lnSpc>
                <a:spcPct val="150000"/>
              </a:lnSpc>
              <a:buFont typeface="Wingdings" panose="05000000000000000000" pitchFamily="2" charset="2"/>
              <a:buChar char="ü"/>
            </a:pPr>
            <a:r>
              <a:rPr lang="fa-IR" sz="3200" b="1" dirty="0">
                <a:ln w="1905"/>
                <a:effectLst>
                  <a:innerShdw blurRad="69850" dist="43180" dir="5400000">
                    <a:srgbClr val="000000">
                      <a:alpha val="65000"/>
                    </a:srgbClr>
                  </a:innerShdw>
                </a:effectLst>
                <a:cs typeface="B Koodak" panose="00000700000000000000" pitchFamily="2" charset="-78"/>
              </a:rPr>
              <a:t>مهاجرت اروپاییان با دانش و مهارت و سرمایه خود به آمریکا</a:t>
            </a:r>
          </a:p>
          <a:p>
            <a:pPr marL="457200" indent="-457200">
              <a:lnSpc>
                <a:spcPct val="150000"/>
              </a:lnSpc>
              <a:buFont typeface="Wingdings" panose="05000000000000000000" pitchFamily="2" charset="2"/>
              <a:buChar char="ü"/>
            </a:pPr>
            <a:r>
              <a:rPr lang="fa-IR" sz="3200" dirty="0">
                <a:cs typeface="B Koodak" panose="00000700000000000000" pitchFamily="2" charset="-78"/>
              </a:rPr>
              <a:t>شرایط طبیعی مناسب</a:t>
            </a:r>
          </a:p>
          <a:p>
            <a:pPr marL="457200" indent="-457200">
              <a:lnSpc>
                <a:spcPct val="150000"/>
              </a:lnSpc>
              <a:buFont typeface="Wingdings" panose="05000000000000000000" pitchFamily="2" charset="2"/>
              <a:buChar char="ü"/>
            </a:pPr>
            <a:r>
              <a:rPr lang="fa-IR" sz="3200" dirty="0">
                <a:cs typeface="B Koodak" panose="00000700000000000000" pitchFamily="2" charset="-78"/>
              </a:rPr>
              <a:t>دور بودن از جنگ جهانی دوم و آسیب ندیدن</a:t>
            </a:r>
          </a:p>
          <a:p>
            <a:pPr marL="457200" indent="-457200">
              <a:lnSpc>
                <a:spcPct val="150000"/>
              </a:lnSpc>
              <a:buFont typeface="Wingdings" panose="05000000000000000000" pitchFamily="2" charset="2"/>
              <a:buChar char="ü"/>
            </a:pPr>
            <a:r>
              <a:rPr lang="fa-IR" sz="3200" dirty="0">
                <a:cs typeface="B Koodak" panose="00000700000000000000" pitchFamily="2" charset="-78"/>
              </a:rPr>
              <a:t>تسلط بر مستعمره های کشورهای اروپایی و غارت منابع آنها</a:t>
            </a:r>
          </a:p>
          <a:p>
            <a:pPr marL="457200" indent="-457200">
              <a:lnSpc>
                <a:spcPct val="150000"/>
              </a:lnSpc>
              <a:buFont typeface="Wingdings" panose="05000000000000000000" pitchFamily="2" charset="2"/>
              <a:buChar char="ü"/>
            </a:pPr>
            <a:r>
              <a:rPr lang="fa-IR" sz="3200" dirty="0">
                <a:cs typeface="B Koodak" panose="00000700000000000000" pitchFamily="2" charset="-78"/>
              </a:rPr>
              <a:t>جذب نیروهای متخصص از سراسر دنیا</a:t>
            </a:r>
            <a:endParaRPr lang="en-US" sz="3200" dirty="0">
              <a:cs typeface="B Koodak" panose="00000700000000000000" pitchFamily="2" charset="-78"/>
            </a:endParaRPr>
          </a:p>
        </p:txBody>
      </p:sp>
    </p:spTree>
    <p:extLst>
      <p:ext uri="{BB962C8B-B14F-4D97-AF65-F5344CB8AC3E}">
        <p14:creationId xmlns:p14="http://schemas.microsoft.com/office/powerpoint/2010/main" val="351126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p:cTn id="21"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 calcmode="lin" valueType="num">
                                      <p:cBhvr>
                                        <p:cTn id="28"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8">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 calcmode="lin" valueType="num">
                                      <p:cBhvr>
                                        <p:cTn id="35" dur="500" fill="hold"/>
                                        <p:tgtEl>
                                          <p:spTgt spid="8">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8">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772"/>
            <a:ext cx="12192000" cy="6858000"/>
          </a:xfrm>
          <a:prstGeom prst="rect">
            <a:avLst/>
          </a:prstGeom>
        </p:spPr>
      </p:pic>
      <p:grpSp>
        <p:nvGrpSpPr>
          <p:cNvPr id="7" name="Group 6"/>
          <p:cNvGrpSpPr/>
          <p:nvPr/>
        </p:nvGrpSpPr>
        <p:grpSpPr>
          <a:xfrm>
            <a:off x="4212771" y="65313"/>
            <a:ext cx="3766457" cy="2091574"/>
            <a:chOff x="4212771" y="65313"/>
            <a:chExt cx="3766457" cy="2091574"/>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2771" y="65313"/>
              <a:ext cx="3766457" cy="2091574"/>
            </a:xfrm>
            <a:prstGeom prst="rect">
              <a:avLst/>
            </a:prstGeom>
          </p:spPr>
        </p:pic>
        <p:sp>
          <p:nvSpPr>
            <p:cNvPr id="8" name="Rectangle 7"/>
            <p:cNvSpPr/>
            <p:nvPr/>
          </p:nvSpPr>
          <p:spPr>
            <a:xfrm>
              <a:off x="5210179" y="666315"/>
              <a:ext cx="1771640" cy="584775"/>
            </a:xfrm>
            <a:prstGeom prst="rect">
              <a:avLst/>
            </a:prstGeom>
          </p:spPr>
          <p:txBody>
            <a:bodyPr wrap="none">
              <a:spAutoFit/>
            </a:bodyPr>
            <a:lstStyle/>
            <a:p>
              <a:pPr algn="ctr"/>
              <a:r>
                <a:rPr lang="fa-IR" sz="3200" dirty="0">
                  <a:cs typeface="B Koodak" panose="00000700000000000000" pitchFamily="2" charset="-78"/>
                </a:rPr>
                <a:t>رشد شهرها</a:t>
              </a:r>
              <a:endParaRPr lang="en-US" sz="3200" dirty="0">
                <a:cs typeface="B Koodak" panose="00000700000000000000" pitchFamily="2" charset="-78"/>
              </a:endParaRPr>
            </a:p>
          </p:txBody>
        </p:sp>
      </p:grpSp>
      <p:sp>
        <p:nvSpPr>
          <p:cNvPr id="9" name="Rectangle 8"/>
          <p:cNvSpPr/>
          <p:nvPr/>
        </p:nvSpPr>
        <p:spPr>
          <a:xfrm>
            <a:off x="195942" y="2222200"/>
            <a:ext cx="11800114" cy="1077218"/>
          </a:xfrm>
          <a:prstGeom prst="rect">
            <a:avLst/>
          </a:prstGeom>
        </p:spPr>
        <p:txBody>
          <a:bodyPr wrap="square">
            <a:spAutoFit/>
          </a:bodyPr>
          <a:lstStyle/>
          <a:p>
            <a:pPr marL="45720" algn="ctr"/>
            <a:r>
              <a:rPr lang="fa-IR" sz="3200" dirty="0">
                <a:cs typeface="B Koodak" panose="00000700000000000000" pitchFamily="2" charset="-78"/>
              </a:rPr>
              <a:t>در ایالات متحده آمریکا و کانادا به دلیل رونق تجارت داخلی و جهانی، شهرهای بزرگی رشد کرده اند:</a:t>
            </a:r>
          </a:p>
        </p:txBody>
      </p:sp>
      <p:sp>
        <p:nvSpPr>
          <p:cNvPr id="11" name="Rectangle 10"/>
          <p:cNvSpPr/>
          <p:nvPr/>
        </p:nvSpPr>
        <p:spPr>
          <a:xfrm>
            <a:off x="195942" y="3732756"/>
            <a:ext cx="11800113" cy="1569660"/>
          </a:xfrm>
          <a:prstGeom prst="rect">
            <a:avLst/>
          </a:prstGeom>
        </p:spPr>
        <p:txBody>
          <a:bodyPr wrap="square">
            <a:spAutoFit/>
          </a:bodyPr>
          <a:lstStyle/>
          <a:p>
            <a:pPr algn="ctr"/>
            <a:r>
              <a:rPr lang="fa-IR" sz="3200" dirty="0">
                <a:solidFill>
                  <a:srgbClr val="C00000"/>
                </a:solidFill>
                <a:cs typeface="B Koodak" panose="00000700000000000000" pitchFamily="2" charset="-78"/>
              </a:rPr>
              <a:t>نیویورک پرجمعیت ترین شهر ایالات متحده آمریکا است.</a:t>
            </a:r>
          </a:p>
          <a:p>
            <a:pPr algn="ctr"/>
            <a:r>
              <a:rPr lang="fa-IR" sz="3200" dirty="0">
                <a:cs typeface="B Koodak" panose="00000700000000000000" pitchFamily="2" charset="-78"/>
              </a:rPr>
              <a:t>مردم بیشتر شهرهای آمریکا، با مشکلات بسیاریی مانند حاشیه نشینی و هزینه های بالای بهداشت، درمان و مسکن مواجه هستند.</a:t>
            </a:r>
          </a:p>
        </p:txBody>
      </p:sp>
      <p:sp>
        <p:nvSpPr>
          <p:cNvPr id="12" name="Rectangle 11"/>
          <p:cNvSpPr/>
          <p:nvPr/>
        </p:nvSpPr>
        <p:spPr>
          <a:xfrm>
            <a:off x="195942" y="5543390"/>
            <a:ext cx="11800113" cy="1077218"/>
          </a:xfrm>
          <a:prstGeom prst="rect">
            <a:avLst/>
          </a:prstGeom>
        </p:spPr>
        <p:txBody>
          <a:bodyPr wrap="square">
            <a:spAutoFit/>
          </a:bodyPr>
          <a:lstStyle/>
          <a:p>
            <a:pPr algn="ctr"/>
            <a:r>
              <a:rPr lang="fa-IR" sz="3200" dirty="0">
                <a:cs typeface="B Koodak" panose="00000700000000000000" pitchFamily="2" charset="-78"/>
              </a:rPr>
              <a:t>مرکز اصلی سازمان ملل متحد و همچنین مجسمه آزادی(نماد ایالات متحده آمریکا) در نیویورک واقع شده است.</a:t>
            </a:r>
          </a:p>
        </p:txBody>
      </p:sp>
    </p:spTree>
    <p:extLst>
      <p:ext uri="{BB962C8B-B14F-4D97-AF65-F5344CB8AC3E}">
        <p14:creationId xmlns:p14="http://schemas.microsoft.com/office/powerpoint/2010/main" val="3595784586"/>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10080172" y="390434"/>
            <a:ext cx="1698171" cy="461665"/>
          </a:xfrm>
          <a:prstGeom prst="rect">
            <a:avLst/>
          </a:prstGeom>
        </p:spPr>
        <p:txBody>
          <a:bodyPr wrap="square">
            <a:spAutoFit/>
          </a:bodyPr>
          <a:lstStyle/>
          <a:p>
            <a:pPr algn="ctr"/>
            <a:r>
              <a:rPr lang="fa-IR" sz="2400" dirty="0">
                <a:cs typeface="B Koodak" panose="00000700000000000000" pitchFamily="2" charset="-78"/>
              </a:rPr>
              <a:t>بندر نیویورک</a:t>
            </a:r>
            <a:endParaRPr lang="en-US" sz="2400" dirty="0">
              <a:cs typeface="B Koodak" panose="00000700000000000000" pitchFamily="2" charset="-78"/>
            </a:endParaRPr>
          </a:p>
        </p:txBody>
      </p:sp>
    </p:spTree>
    <p:extLst>
      <p:ext uri="{BB962C8B-B14F-4D97-AF65-F5344CB8AC3E}">
        <p14:creationId xmlns:p14="http://schemas.microsoft.com/office/powerpoint/2010/main" val="1525538997"/>
      </p:ext>
    </p:extLst>
  </p:cSld>
  <p:clrMapOvr>
    <a:masterClrMapping/>
  </p:clrMapOvr>
  <mc:AlternateContent xmlns:mc="http://schemas.openxmlformats.org/markup-compatibility/2006" xmlns:p14="http://schemas.microsoft.com/office/powerpoint/2010/main">
    <mc:Choice Requires="p14">
      <p:transition spd="slow" p14:dur="1600">
        <p14:prism dir="r" isContent="1" isInverted="1"/>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837" y="0"/>
            <a:ext cx="10103867" cy="6858000"/>
          </a:xfrm>
          <a:prstGeom prst="rect">
            <a:avLst/>
          </a:prstGeom>
        </p:spPr>
      </p:pic>
      <p:sp>
        <p:nvSpPr>
          <p:cNvPr id="3" name="Rectangle 2"/>
          <p:cNvSpPr/>
          <p:nvPr/>
        </p:nvSpPr>
        <p:spPr>
          <a:xfrm>
            <a:off x="1065837" y="346890"/>
            <a:ext cx="2873829" cy="461665"/>
          </a:xfrm>
          <a:prstGeom prst="rect">
            <a:avLst/>
          </a:prstGeom>
        </p:spPr>
        <p:txBody>
          <a:bodyPr wrap="square">
            <a:spAutoFit/>
          </a:bodyPr>
          <a:lstStyle/>
          <a:p>
            <a:pPr algn="ctr"/>
            <a:r>
              <a:rPr lang="fa-IR" sz="2400" dirty="0">
                <a:cs typeface="B Koodak" panose="00000700000000000000" pitchFamily="2" charset="-78"/>
              </a:rPr>
              <a:t>مجسمه آزادی، نیویورک</a:t>
            </a:r>
            <a:endParaRPr lang="en-US" sz="2400" dirty="0">
              <a:cs typeface="B Koodak" panose="00000700000000000000" pitchFamily="2" charset="-78"/>
            </a:endParaRPr>
          </a:p>
        </p:txBody>
      </p:sp>
    </p:spTree>
    <p:extLst>
      <p:ext uri="{BB962C8B-B14F-4D97-AF65-F5344CB8AC3E}">
        <p14:creationId xmlns:p14="http://schemas.microsoft.com/office/powerpoint/2010/main" val="8250923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3" name="Rectangle 2"/>
          <p:cNvSpPr/>
          <p:nvPr/>
        </p:nvSpPr>
        <p:spPr>
          <a:xfrm>
            <a:off x="-1" y="6399343"/>
            <a:ext cx="2873829" cy="461665"/>
          </a:xfrm>
          <a:prstGeom prst="rect">
            <a:avLst/>
          </a:prstGeom>
          <a:solidFill>
            <a:schemeClr val="bg1"/>
          </a:solidFill>
        </p:spPr>
        <p:txBody>
          <a:bodyPr wrap="square">
            <a:spAutoFit/>
          </a:bodyPr>
          <a:lstStyle/>
          <a:p>
            <a:pPr algn="ctr"/>
            <a:r>
              <a:rPr lang="fa-IR" sz="2400" dirty="0">
                <a:cs typeface="B Koodak" panose="00000700000000000000" pitchFamily="2" charset="-78"/>
              </a:rPr>
              <a:t>مجسمه آزادی، نیویورک</a:t>
            </a:r>
            <a:endParaRPr lang="en-US" sz="2400" dirty="0">
              <a:cs typeface="B Koodak" panose="00000700000000000000" pitchFamily="2" charset="-78"/>
            </a:endParaRPr>
          </a:p>
        </p:txBody>
      </p:sp>
    </p:spTree>
    <p:extLst>
      <p:ext uri="{BB962C8B-B14F-4D97-AF65-F5344CB8AC3E}">
        <p14:creationId xmlns:p14="http://schemas.microsoft.com/office/powerpoint/2010/main" val="3937931679"/>
      </p:ext>
    </p:extLst>
  </p:cSld>
  <p:clrMapOvr>
    <a:masterClrMapping/>
  </p:clrMapOvr>
  <mc:AlternateContent xmlns:mc="http://schemas.openxmlformats.org/markup-compatibility/2006" xmlns:p14="http://schemas.microsoft.com/office/powerpoint/2010/main">
    <mc:Choice Requires="p14">
      <p:transition spd="slow" p14:dur="1600">
        <p14:prism dir="u" isContent="1" isInverted="1"/>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8926287" y="172719"/>
            <a:ext cx="3112352" cy="461665"/>
          </a:xfrm>
          <a:prstGeom prst="rect">
            <a:avLst/>
          </a:prstGeom>
        </p:spPr>
        <p:txBody>
          <a:bodyPr wrap="square">
            <a:spAutoFit/>
          </a:bodyPr>
          <a:lstStyle/>
          <a:p>
            <a:pPr algn="ctr"/>
            <a:r>
              <a:rPr lang="fa-IR" sz="2400" dirty="0">
                <a:cs typeface="B Koodak" panose="00000700000000000000" pitchFamily="2" charset="-78"/>
              </a:rPr>
              <a:t>سازمان ملل متحد، نیویورک</a:t>
            </a:r>
            <a:endParaRPr lang="en-US" sz="2400" dirty="0">
              <a:cs typeface="B Koodak" panose="00000700000000000000" pitchFamily="2" charset="-78"/>
            </a:endParaRPr>
          </a:p>
        </p:txBody>
      </p:sp>
    </p:spTree>
    <p:extLst>
      <p:ext uri="{BB962C8B-B14F-4D97-AF65-F5344CB8AC3E}">
        <p14:creationId xmlns:p14="http://schemas.microsoft.com/office/powerpoint/2010/main" val="353523231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463" y="-30037"/>
            <a:ext cx="10661073" cy="6888037"/>
          </a:xfrm>
          <a:prstGeom prst="rect">
            <a:avLst/>
          </a:prstGeom>
        </p:spPr>
      </p:pic>
    </p:spTree>
    <p:extLst>
      <p:ext uri="{BB962C8B-B14F-4D97-AF65-F5344CB8AC3E}">
        <p14:creationId xmlns:p14="http://schemas.microsoft.com/office/powerpoint/2010/main" val="2445628511"/>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772"/>
            <a:ext cx="12192000" cy="6857999"/>
          </a:xfrm>
          <a:prstGeom prst="rect">
            <a:avLst/>
          </a:prstGeom>
        </p:spPr>
      </p:pic>
      <p:grpSp>
        <p:nvGrpSpPr>
          <p:cNvPr id="12" name="Group 11"/>
          <p:cNvGrpSpPr/>
          <p:nvPr/>
        </p:nvGrpSpPr>
        <p:grpSpPr>
          <a:xfrm>
            <a:off x="3727085" y="195943"/>
            <a:ext cx="4737829" cy="2394858"/>
            <a:chOff x="3727085" y="478971"/>
            <a:chExt cx="4737829" cy="2394858"/>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7085" y="478971"/>
              <a:ext cx="4737829" cy="2394858"/>
            </a:xfrm>
            <a:prstGeom prst="rect">
              <a:avLst/>
            </a:prstGeom>
          </p:spPr>
        </p:pic>
        <p:sp>
          <p:nvSpPr>
            <p:cNvPr id="11" name="Rectangle 10"/>
            <p:cNvSpPr/>
            <p:nvPr/>
          </p:nvSpPr>
          <p:spPr>
            <a:xfrm>
              <a:off x="4493637" y="1004541"/>
              <a:ext cx="3204723" cy="584775"/>
            </a:xfrm>
            <a:prstGeom prst="rect">
              <a:avLst/>
            </a:prstGeom>
          </p:spPr>
          <p:txBody>
            <a:bodyPr wrap="none">
              <a:spAutoFit/>
            </a:bodyPr>
            <a:lstStyle/>
            <a:p>
              <a:pPr algn="ctr"/>
              <a:r>
                <a:rPr lang="fa-IR" sz="3200" dirty="0">
                  <a:cs typeface="B Koodak" panose="00000700000000000000" pitchFamily="2" charset="-78"/>
                </a:rPr>
                <a:t>اقتصاد آمریکای لاتین:</a:t>
              </a:r>
              <a:endParaRPr lang="en-US" sz="3200" dirty="0">
                <a:cs typeface="B Koodak" panose="00000700000000000000" pitchFamily="2" charset="-78"/>
              </a:endParaRPr>
            </a:p>
          </p:txBody>
        </p:sp>
      </p:grpSp>
      <p:sp>
        <p:nvSpPr>
          <p:cNvPr id="13" name="Rectangle 12"/>
          <p:cNvSpPr/>
          <p:nvPr/>
        </p:nvSpPr>
        <p:spPr>
          <a:xfrm>
            <a:off x="2968378" y="2506772"/>
            <a:ext cx="6255239" cy="584775"/>
          </a:xfrm>
          <a:prstGeom prst="rect">
            <a:avLst/>
          </a:prstGeom>
        </p:spPr>
        <p:txBody>
          <a:bodyPr wrap="none">
            <a:spAutoFit/>
          </a:bodyPr>
          <a:lstStyle/>
          <a:p>
            <a:pPr algn="ctr"/>
            <a:r>
              <a:rPr lang="fa-IR" sz="3200" dirty="0">
                <a:cs typeface="B Koodak" panose="00000700000000000000" pitchFamily="2" charset="-78"/>
              </a:rPr>
              <a:t>از نظر منابع طبیعی و ذخایر معدنی بسیار غنی</a:t>
            </a:r>
            <a:endParaRPr lang="en-US" sz="3200" dirty="0">
              <a:cs typeface="B Koodak" panose="00000700000000000000" pitchFamily="2" charset="-78"/>
            </a:endParaRPr>
          </a:p>
        </p:txBody>
      </p:sp>
      <p:sp>
        <p:nvSpPr>
          <p:cNvPr id="14" name="Rectangle 13"/>
          <p:cNvSpPr/>
          <p:nvPr/>
        </p:nvSpPr>
        <p:spPr>
          <a:xfrm>
            <a:off x="544282" y="3358946"/>
            <a:ext cx="11103429" cy="1077218"/>
          </a:xfrm>
          <a:prstGeom prst="rect">
            <a:avLst/>
          </a:prstGeom>
        </p:spPr>
        <p:txBody>
          <a:bodyPr wrap="square">
            <a:spAutoFit/>
          </a:bodyPr>
          <a:lstStyle/>
          <a:p>
            <a:pPr algn="ctr"/>
            <a:r>
              <a:rPr lang="fa-IR" sz="3200" dirty="0">
                <a:cs typeface="B Koodak" panose="00000700000000000000" pitchFamily="2" charset="-78"/>
              </a:rPr>
              <a:t>اما به </a:t>
            </a:r>
            <a:r>
              <a:rPr lang="fa-IR" sz="3200" dirty="0">
                <a:solidFill>
                  <a:srgbClr val="C00000"/>
                </a:solidFill>
                <a:cs typeface="B Koodak" panose="00000700000000000000" pitchFamily="2" charset="-78"/>
              </a:rPr>
              <a:t>دلایل مختلف </a:t>
            </a:r>
            <a:r>
              <a:rPr lang="fa-IR" sz="3200" dirty="0">
                <a:cs typeface="B Koodak" panose="00000700000000000000" pitchFamily="2" charset="-78"/>
              </a:rPr>
              <a:t>نتوانسته اند به پیشرفت های صنعتی در حد آمریکای شمالی دست یابند.</a:t>
            </a:r>
            <a:endParaRPr lang="en-US" sz="3200" dirty="0">
              <a:cs typeface="B Koodak" panose="00000700000000000000" pitchFamily="2" charset="-78"/>
            </a:endParaRPr>
          </a:p>
        </p:txBody>
      </p:sp>
      <p:grpSp>
        <p:nvGrpSpPr>
          <p:cNvPr id="23" name="Group 22"/>
          <p:cNvGrpSpPr/>
          <p:nvPr/>
        </p:nvGrpSpPr>
        <p:grpSpPr>
          <a:xfrm>
            <a:off x="0" y="4901630"/>
            <a:ext cx="5772847" cy="1909586"/>
            <a:chOff x="1153886" y="4702629"/>
            <a:chExt cx="5772847" cy="1909586"/>
          </a:xfrm>
          <a:effectLst>
            <a:glow rad="63500">
              <a:schemeClr val="accent5">
                <a:satMod val="175000"/>
                <a:alpha val="40000"/>
              </a:schemeClr>
            </a:glow>
          </a:effectLst>
        </p:grpSpPr>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3085517" y="2770998"/>
              <a:ext cx="1909586" cy="5772847"/>
            </a:xfrm>
            <a:prstGeom prst="rect">
              <a:avLst/>
            </a:prstGeom>
            <a:scene3d>
              <a:camera prst="orthographicFront"/>
              <a:lightRig rig="threePt" dir="t"/>
            </a:scene3d>
            <a:sp3d/>
          </p:spPr>
        </p:pic>
        <p:sp>
          <p:nvSpPr>
            <p:cNvPr id="21" name="Rectangle 20"/>
            <p:cNvSpPr/>
            <p:nvPr/>
          </p:nvSpPr>
          <p:spPr>
            <a:xfrm>
              <a:off x="1764902" y="5582695"/>
              <a:ext cx="4490333" cy="584775"/>
            </a:xfrm>
            <a:prstGeom prst="rect">
              <a:avLst/>
            </a:prstGeom>
            <a:scene3d>
              <a:camera prst="orthographicFront"/>
              <a:lightRig rig="threePt" dir="t"/>
            </a:scene3d>
            <a:sp3d/>
          </p:spPr>
          <p:txBody>
            <a:bodyPr wrap="none">
              <a:spAutoFit/>
              <a:sp3d extrusionH="57150">
                <a:bevelT w="38100" h="38100" prst="angle"/>
              </a:sp3d>
            </a:bodyPr>
            <a:lstStyle/>
            <a:p>
              <a:pPr algn="ctr"/>
              <a:r>
                <a:rPr lang="fa-IR" sz="3200" dirty="0">
                  <a:solidFill>
                    <a:srgbClr val="00CC66"/>
                  </a:solidFill>
                  <a:effectLst/>
                  <a:cs typeface="B Koodak" panose="00000700000000000000" pitchFamily="2" charset="-78"/>
                </a:rPr>
                <a:t>حکومت های وابسته به بیگانگان</a:t>
              </a:r>
              <a:endParaRPr lang="en-US" sz="3200" dirty="0">
                <a:solidFill>
                  <a:srgbClr val="00CC66"/>
                </a:solidFill>
                <a:effectLst/>
                <a:cs typeface="B Koodak" panose="00000700000000000000" pitchFamily="2" charset="-78"/>
              </a:endParaRPr>
            </a:p>
          </p:txBody>
        </p:sp>
        <p:sp>
          <p:nvSpPr>
            <p:cNvPr id="22" name="Rectangle 21"/>
            <p:cNvSpPr/>
            <p:nvPr/>
          </p:nvSpPr>
          <p:spPr>
            <a:xfrm>
              <a:off x="3426199" y="5023843"/>
              <a:ext cx="1228221" cy="584775"/>
            </a:xfrm>
            <a:prstGeom prst="rect">
              <a:avLst/>
            </a:prstGeom>
            <a:scene3d>
              <a:camera prst="orthographicFront"/>
              <a:lightRig rig="threePt" dir="t"/>
            </a:scene3d>
            <a:sp3d/>
          </p:spPr>
          <p:txBody>
            <a:bodyPr wrap="none">
              <a:spAutoFit/>
              <a:sp3d extrusionH="57150">
                <a:bevelT w="38100" h="38100" prst="angle"/>
              </a:sp3d>
            </a:bodyPr>
            <a:lstStyle/>
            <a:p>
              <a:pPr algn="ctr"/>
              <a:r>
                <a:rPr lang="fa-IR" sz="3200" dirty="0">
                  <a:solidFill>
                    <a:srgbClr val="00CC66"/>
                  </a:solidFill>
                  <a:effectLst/>
                  <a:cs typeface="B Koodak" panose="00000700000000000000" pitchFamily="2" charset="-78"/>
                </a:rPr>
                <a:t>استعمار</a:t>
              </a:r>
              <a:endParaRPr lang="en-US" sz="3200" dirty="0">
                <a:solidFill>
                  <a:srgbClr val="00CC66"/>
                </a:solidFill>
                <a:effectLst/>
                <a:cs typeface="B Koodak" panose="00000700000000000000" pitchFamily="2" charset="-78"/>
              </a:endParaRPr>
            </a:p>
          </p:txBody>
        </p:sp>
      </p:grpSp>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0534" y="4085940"/>
            <a:ext cx="1708068" cy="741888"/>
          </a:xfrm>
          <a:prstGeom prst="rect">
            <a:avLst/>
          </a:prstGeom>
        </p:spPr>
      </p:pic>
    </p:spTree>
    <p:extLst>
      <p:ext uri="{BB962C8B-B14F-4D97-AF65-F5344CB8AC3E}">
        <p14:creationId xmlns:p14="http://schemas.microsoft.com/office/powerpoint/2010/main" val="871265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838200" y="819835"/>
            <a:ext cx="10515600" cy="1569660"/>
          </a:xfrm>
          <a:prstGeom prst="rect">
            <a:avLst/>
          </a:prstGeom>
        </p:spPr>
        <p:txBody>
          <a:bodyPr wrap="square">
            <a:spAutoFit/>
          </a:bodyPr>
          <a:lstStyle/>
          <a:p>
            <a:pPr algn="ctr">
              <a:lnSpc>
                <a:spcPct val="150000"/>
              </a:lnSpc>
            </a:pPr>
            <a:r>
              <a:rPr lang="fa-IR" sz="3200" dirty="0">
                <a:cs typeface="B Koodak" panose="00000700000000000000" pitchFamily="2" charset="-78"/>
              </a:rPr>
              <a:t>کشورهای آمریکای لاتین اغلب تولیدکننده و صادرکننده مواد اولیه و صنعتی و محصولات کشاورزی هستند و چندان اوضاع اقتصادی خوبی ندارند.</a:t>
            </a:r>
          </a:p>
        </p:txBody>
      </p:sp>
      <p:sp>
        <p:nvSpPr>
          <p:cNvPr id="5" name="Rectangle 4"/>
          <p:cNvSpPr/>
          <p:nvPr/>
        </p:nvSpPr>
        <p:spPr>
          <a:xfrm>
            <a:off x="838200" y="3383510"/>
            <a:ext cx="10515600" cy="1569660"/>
          </a:xfrm>
          <a:prstGeom prst="rect">
            <a:avLst/>
          </a:prstGeom>
        </p:spPr>
        <p:txBody>
          <a:bodyPr wrap="square">
            <a:spAutoFit/>
          </a:bodyPr>
          <a:lstStyle/>
          <a:p>
            <a:pPr algn="ctr">
              <a:lnSpc>
                <a:spcPct val="150000"/>
              </a:lnSpc>
            </a:pPr>
            <a:r>
              <a:rPr lang="fa-IR" sz="3200" dirty="0">
                <a:solidFill>
                  <a:srgbClr val="0033CC"/>
                </a:solidFill>
                <a:cs typeface="B Koodak" panose="00000700000000000000" pitchFamily="2" charset="-78"/>
              </a:rPr>
              <a:t>آرژانتین، برزیل و کوبا </a:t>
            </a:r>
            <a:r>
              <a:rPr lang="fa-IR" sz="3200" dirty="0">
                <a:cs typeface="B Koodak" panose="00000700000000000000" pitchFamily="2" charset="-78"/>
              </a:rPr>
              <a:t>در آمریکای لاتین، بزرگترین تولیدکننده و صادرکننده محصولات استوایی نظیر</a:t>
            </a:r>
            <a:r>
              <a:rPr lang="fa-IR" sz="3200" dirty="0">
                <a:solidFill>
                  <a:srgbClr val="0033CC"/>
                </a:solidFill>
                <a:cs typeface="B Koodak" panose="00000700000000000000" pitchFamily="2" charset="-78"/>
              </a:rPr>
              <a:t> قهوه و نیشکر </a:t>
            </a:r>
            <a:r>
              <a:rPr lang="fa-IR" sz="3200" dirty="0">
                <a:cs typeface="B Koodak" panose="00000700000000000000" pitchFamily="2" charset="-78"/>
              </a:rPr>
              <a:t>هستند.</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2669135"/>
            <a:ext cx="4572000" cy="714375"/>
          </a:xfrm>
          <a:prstGeom prst="rect">
            <a:avLst/>
          </a:prstGeom>
        </p:spPr>
      </p:pic>
    </p:spTree>
    <p:extLst>
      <p:ext uri="{BB962C8B-B14F-4D97-AF65-F5344CB8AC3E}">
        <p14:creationId xmlns:p14="http://schemas.microsoft.com/office/powerpoint/2010/main" val="1838287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76288"/>
          </a:xfrm>
          <a:prstGeom prst="rect">
            <a:avLst/>
          </a:prstGeom>
        </p:spPr>
      </p:pic>
      <p:sp>
        <p:nvSpPr>
          <p:cNvPr id="4" name="Rectangle 3"/>
          <p:cNvSpPr/>
          <p:nvPr/>
        </p:nvSpPr>
        <p:spPr>
          <a:xfrm>
            <a:off x="8926287" y="172719"/>
            <a:ext cx="3112352" cy="461665"/>
          </a:xfrm>
          <a:prstGeom prst="rect">
            <a:avLst/>
          </a:prstGeom>
        </p:spPr>
        <p:txBody>
          <a:bodyPr wrap="square">
            <a:spAutoFit/>
          </a:bodyPr>
          <a:lstStyle/>
          <a:p>
            <a:pPr algn="ctr"/>
            <a:r>
              <a:rPr lang="fa-IR" sz="2400" dirty="0">
                <a:cs typeface="B Koodak" panose="00000700000000000000" pitchFamily="2" charset="-78"/>
              </a:rPr>
              <a:t>مزارع نیشکر کوبا</a:t>
            </a:r>
            <a:endParaRPr lang="en-US" sz="2400" dirty="0">
              <a:cs typeface="B Koodak" panose="00000700000000000000" pitchFamily="2" charset="-78"/>
            </a:endParaRPr>
          </a:p>
        </p:txBody>
      </p:sp>
    </p:spTree>
    <p:extLst>
      <p:ext uri="{BB962C8B-B14F-4D97-AF65-F5344CB8AC3E}">
        <p14:creationId xmlns:p14="http://schemas.microsoft.com/office/powerpoint/2010/main" val="4191602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073"/>
            <a:ext cx="12269756" cy="6858000"/>
          </a:xfrm>
          <a:prstGeom prst="rect">
            <a:avLst/>
          </a:prstGeom>
        </p:spPr>
      </p:pic>
      <p:sp>
        <p:nvSpPr>
          <p:cNvPr id="6" name="Rectangle 5"/>
          <p:cNvSpPr/>
          <p:nvPr/>
        </p:nvSpPr>
        <p:spPr>
          <a:xfrm>
            <a:off x="8926287" y="172719"/>
            <a:ext cx="3112352" cy="461665"/>
          </a:xfrm>
          <a:prstGeom prst="rect">
            <a:avLst/>
          </a:prstGeom>
        </p:spPr>
        <p:txBody>
          <a:bodyPr wrap="square">
            <a:spAutoFit/>
          </a:bodyPr>
          <a:lstStyle/>
          <a:p>
            <a:pPr algn="ctr"/>
            <a:r>
              <a:rPr lang="fa-IR" sz="2400" dirty="0">
                <a:cs typeface="B Koodak" panose="00000700000000000000" pitchFamily="2" charset="-78"/>
              </a:rPr>
              <a:t>مزارع نیشکر برزیل</a:t>
            </a:r>
            <a:endParaRPr lang="en-US" sz="2400" dirty="0">
              <a:cs typeface="B Koodak" panose="00000700000000000000" pitchFamily="2" charset="-78"/>
            </a:endParaRPr>
          </a:p>
        </p:txBody>
      </p:sp>
    </p:spTree>
    <p:extLst>
      <p:ext uri="{BB962C8B-B14F-4D97-AF65-F5344CB8AC3E}">
        <p14:creationId xmlns:p14="http://schemas.microsoft.com/office/powerpoint/2010/main" val="117397860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11343874" y="6399348"/>
            <a:ext cx="848126" cy="458652"/>
          </a:xfrm>
          <a:prstGeom prst="rect">
            <a:avLst/>
          </a:prstGeom>
          <a:solidFill>
            <a:schemeClr val="bg1"/>
          </a:solidFill>
        </p:spPr>
        <p:txBody>
          <a:bodyPr wrap="square">
            <a:spAutoFit/>
          </a:bodyPr>
          <a:lstStyle/>
          <a:p>
            <a:pPr algn="ctr"/>
            <a:r>
              <a:rPr lang="fa-IR" sz="2400" dirty="0">
                <a:cs typeface="B Koodak" panose="00000700000000000000" pitchFamily="2" charset="-78"/>
              </a:rPr>
              <a:t>نیشکر</a:t>
            </a:r>
            <a:endParaRPr lang="en-US" sz="2400" dirty="0">
              <a:cs typeface="B Koodak" panose="00000700000000000000" pitchFamily="2" charset="-78"/>
            </a:endParaRPr>
          </a:p>
        </p:txBody>
      </p:sp>
    </p:spTree>
    <p:extLst>
      <p:ext uri="{BB962C8B-B14F-4D97-AF65-F5344CB8AC3E}">
        <p14:creationId xmlns:p14="http://schemas.microsoft.com/office/powerpoint/2010/main" val="1959750305"/>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943" y="24048"/>
            <a:ext cx="10276114" cy="6833952"/>
          </a:xfrm>
          <a:prstGeom prst="rect">
            <a:avLst/>
          </a:prstGeom>
        </p:spPr>
      </p:pic>
      <p:sp>
        <p:nvSpPr>
          <p:cNvPr id="5" name="Rectangle 4"/>
          <p:cNvSpPr/>
          <p:nvPr/>
        </p:nvSpPr>
        <p:spPr>
          <a:xfrm>
            <a:off x="9231085" y="24048"/>
            <a:ext cx="2002971" cy="461665"/>
          </a:xfrm>
          <a:prstGeom prst="rect">
            <a:avLst/>
          </a:prstGeom>
        </p:spPr>
        <p:txBody>
          <a:bodyPr wrap="square">
            <a:spAutoFit/>
          </a:bodyPr>
          <a:lstStyle/>
          <a:p>
            <a:pPr algn="ctr"/>
            <a:r>
              <a:rPr lang="fa-IR" sz="2400" dirty="0">
                <a:cs typeface="B Koodak" panose="00000700000000000000" pitchFamily="2" charset="-78"/>
              </a:rPr>
              <a:t>مزارع قهوه برزیل</a:t>
            </a:r>
            <a:endParaRPr lang="en-US" sz="2400" dirty="0">
              <a:cs typeface="B Koodak" panose="00000700000000000000" pitchFamily="2" charset="-78"/>
            </a:endParaRPr>
          </a:p>
        </p:txBody>
      </p:sp>
    </p:spTree>
    <p:extLst>
      <p:ext uri="{BB962C8B-B14F-4D97-AF65-F5344CB8AC3E}">
        <p14:creationId xmlns:p14="http://schemas.microsoft.com/office/powerpoint/2010/main" val="333941290"/>
      </p:ext>
    </p:extLst>
  </p:cSld>
  <p:clrMapOvr>
    <a:masterClrMapping/>
  </p:clrMapOvr>
  <p:transition spd="slow">
    <p:wipe dir="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0"/>
            <a:ext cx="10058400" cy="6858000"/>
          </a:xfrm>
          <a:prstGeom prst="rect">
            <a:avLst/>
          </a:prstGeom>
        </p:spPr>
      </p:pic>
      <p:sp>
        <p:nvSpPr>
          <p:cNvPr id="5" name="Rectangle 4"/>
          <p:cNvSpPr/>
          <p:nvPr/>
        </p:nvSpPr>
        <p:spPr>
          <a:xfrm>
            <a:off x="9666515" y="0"/>
            <a:ext cx="1458685" cy="461665"/>
          </a:xfrm>
          <a:prstGeom prst="rect">
            <a:avLst/>
          </a:prstGeom>
          <a:solidFill>
            <a:schemeClr val="bg1"/>
          </a:solidFill>
        </p:spPr>
        <p:txBody>
          <a:bodyPr wrap="square">
            <a:spAutoFit/>
          </a:bodyPr>
          <a:lstStyle/>
          <a:p>
            <a:pPr algn="ctr"/>
            <a:r>
              <a:rPr lang="fa-IR" sz="2400" dirty="0">
                <a:cs typeface="B Koodak" panose="00000700000000000000" pitchFamily="2" charset="-78"/>
              </a:rPr>
              <a:t>قهوه برزیل</a:t>
            </a:r>
            <a:endParaRPr lang="en-US" sz="2400" dirty="0">
              <a:cs typeface="B Koodak" panose="00000700000000000000" pitchFamily="2" charset="-78"/>
            </a:endParaRPr>
          </a:p>
        </p:txBody>
      </p:sp>
    </p:spTree>
    <p:extLst>
      <p:ext uri="{BB962C8B-B14F-4D97-AF65-F5344CB8AC3E}">
        <p14:creationId xmlns:p14="http://schemas.microsoft.com/office/powerpoint/2010/main" val="39076362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9476"/>
            <a:ext cx="12376856" cy="6819047"/>
          </a:xfrm>
          <a:prstGeom prst="rect">
            <a:avLst/>
          </a:prstGeom>
        </p:spPr>
      </p:pic>
      <p:sp>
        <p:nvSpPr>
          <p:cNvPr id="10" name="Rectangle 9"/>
          <p:cNvSpPr/>
          <p:nvPr/>
        </p:nvSpPr>
        <p:spPr>
          <a:xfrm>
            <a:off x="2002872" y="1400947"/>
            <a:ext cx="8371114" cy="1077218"/>
          </a:xfrm>
          <a:prstGeom prst="rect">
            <a:avLst/>
          </a:prstGeom>
        </p:spPr>
        <p:txBody>
          <a:bodyPr wrap="square">
            <a:spAutoFit/>
          </a:bodyPr>
          <a:lstStyle/>
          <a:p>
            <a:pPr algn="ctr"/>
            <a:r>
              <a:rPr lang="fa-IR" sz="3200" dirty="0">
                <a:cs typeface="B Koodak" panose="00000700000000000000" pitchFamily="2" charset="-78"/>
              </a:rPr>
              <a:t>در آمریکای لاتین کشورهای برزیل، آرژانتین، ونزوئلا و کلمبیا وضعیت اقتصادی بهتری دارند. </a:t>
            </a:r>
          </a:p>
        </p:txBody>
      </p:sp>
      <p:sp>
        <p:nvSpPr>
          <p:cNvPr id="11" name="Rectangle 10"/>
          <p:cNvSpPr/>
          <p:nvPr/>
        </p:nvSpPr>
        <p:spPr>
          <a:xfrm>
            <a:off x="1992086" y="3091825"/>
            <a:ext cx="8207828" cy="1077218"/>
          </a:xfrm>
          <a:prstGeom prst="rect">
            <a:avLst/>
          </a:prstGeom>
        </p:spPr>
        <p:txBody>
          <a:bodyPr wrap="square">
            <a:spAutoFit/>
          </a:bodyPr>
          <a:lstStyle/>
          <a:p>
            <a:pPr algn="ctr"/>
            <a:r>
              <a:rPr lang="fa-IR" sz="3200" dirty="0">
                <a:cs typeface="B Koodak" panose="00000700000000000000" pitchFamily="2" charset="-78"/>
              </a:rPr>
              <a:t>برخی کشورهای آمریکای مرکزی که جزیر ه ای هستند، از راه گردشگری، درآمد خوبی کسب می کنند.</a:t>
            </a: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8162" y="2694507"/>
            <a:ext cx="3495675" cy="180975"/>
          </a:xfrm>
          <a:prstGeom prst="rect">
            <a:avLst/>
          </a:prstGeom>
        </p:spPr>
      </p:pic>
    </p:spTree>
    <p:extLst>
      <p:ext uri="{BB962C8B-B14F-4D97-AF65-F5344CB8AC3E}">
        <p14:creationId xmlns:p14="http://schemas.microsoft.com/office/powerpoint/2010/main" val="2246059839"/>
      </p:ext>
    </p:extLst>
  </p:cSld>
  <p:clrMapOvr>
    <a:masterClrMapping/>
  </p:clrMapOvr>
  <p:transition spd="slow">
    <p:wipe dir="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p:cNvGrpSpPr/>
          <p:nvPr/>
        </p:nvGrpSpPr>
        <p:grpSpPr>
          <a:xfrm>
            <a:off x="4578538" y="325831"/>
            <a:ext cx="3034921" cy="1960169"/>
            <a:chOff x="4578538" y="325831"/>
            <a:chExt cx="3034921" cy="1960169"/>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578538" y="325831"/>
              <a:ext cx="3034921" cy="1960169"/>
            </a:xfrm>
            <a:prstGeom prst="rect">
              <a:avLst/>
            </a:prstGeom>
          </p:spPr>
        </p:pic>
        <p:sp>
          <p:nvSpPr>
            <p:cNvPr id="7" name="Rectangle 6"/>
            <p:cNvSpPr/>
            <p:nvPr/>
          </p:nvSpPr>
          <p:spPr>
            <a:xfrm>
              <a:off x="5062328" y="1013527"/>
              <a:ext cx="1675459" cy="584775"/>
            </a:xfrm>
            <a:prstGeom prst="rect">
              <a:avLst/>
            </a:prstGeom>
          </p:spPr>
          <p:txBody>
            <a:bodyPr wrap="none">
              <a:prstTxWarp prst="textCanDown">
                <a:avLst/>
              </a:prstTxWarp>
              <a:spAutoFit/>
            </a:bodyPr>
            <a:lstStyle/>
            <a:p>
              <a:pPr algn="ctr"/>
              <a:r>
                <a:rPr lang="fa-IR" sz="3200" dirty="0">
                  <a:cs typeface="B Koodak" panose="00000700000000000000" pitchFamily="2" charset="-78"/>
                </a:rPr>
                <a:t>گردشگری</a:t>
              </a:r>
              <a:endParaRPr lang="en-US" sz="3200" dirty="0">
                <a:cs typeface="B Koodak" panose="00000700000000000000" pitchFamily="2" charset="-78"/>
              </a:endParaRPr>
            </a:p>
          </p:txBody>
        </p:sp>
      </p:grpSp>
      <p:sp>
        <p:nvSpPr>
          <p:cNvPr id="9" name="Rectangle 8"/>
          <p:cNvSpPr/>
          <p:nvPr/>
        </p:nvSpPr>
        <p:spPr>
          <a:xfrm>
            <a:off x="163284" y="2470002"/>
            <a:ext cx="11865428" cy="1077218"/>
          </a:xfrm>
          <a:prstGeom prst="rect">
            <a:avLst/>
          </a:prstGeom>
        </p:spPr>
        <p:txBody>
          <a:bodyPr wrap="square">
            <a:spAutoFit/>
          </a:bodyPr>
          <a:lstStyle/>
          <a:p>
            <a:pPr algn="ctr"/>
            <a:r>
              <a:rPr lang="fa-IR" sz="3200" dirty="0">
                <a:cs typeface="B Koodak" panose="00000700000000000000" pitchFamily="2" charset="-78"/>
              </a:rPr>
              <a:t>قاره آمریکا به دلیل تنوع بسیار زیاد محیطی و داشتن غارها، آبشارها، سواحل، جنگل ها و رودها، جاذبه های گردشگری طبیعی بسیار زیادی دارد .</a:t>
            </a:r>
          </a:p>
        </p:txBody>
      </p:sp>
      <p:sp>
        <p:nvSpPr>
          <p:cNvPr id="10" name="Rectangle 9"/>
          <p:cNvSpPr/>
          <p:nvPr/>
        </p:nvSpPr>
        <p:spPr>
          <a:xfrm>
            <a:off x="277585" y="4144871"/>
            <a:ext cx="11636826" cy="584775"/>
          </a:xfrm>
          <a:prstGeom prst="rect">
            <a:avLst/>
          </a:prstGeom>
        </p:spPr>
        <p:txBody>
          <a:bodyPr wrap="square">
            <a:spAutoFit/>
          </a:bodyPr>
          <a:lstStyle/>
          <a:p>
            <a:pPr algn="ctr"/>
            <a:r>
              <a:rPr lang="fa-IR" sz="3200" dirty="0">
                <a:cs typeface="B Koodak" panose="00000700000000000000" pitchFamily="2" charset="-78"/>
              </a:rPr>
              <a:t>مراکز تفریحی، پارک ها و موزه های حیات وحش در کشورهای این قاره، فراوان اند.</a:t>
            </a:r>
            <a:endParaRPr lang="fa-IR" dirty="0">
              <a:cs typeface="B Koodak" panose="00000700000000000000" pitchFamily="2" charset="-78"/>
            </a:endParaRPr>
          </a:p>
        </p:txBody>
      </p:sp>
      <p:sp>
        <p:nvSpPr>
          <p:cNvPr id="11" name="Rectangle 10"/>
          <p:cNvSpPr/>
          <p:nvPr/>
        </p:nvSpPr>
        <p:spPr>
          <a:xfrm>
            <a:off x="864054" y="5353183"/>
            <a:ext cx="10072005" cy="1077218"/>
          </a:xfrm>
          <a:prstGeom prst="rect">
            <a:avLst/>
          </a:prstGeom>
        </p:spPr>
        <p:txBody>
          <a:bodyPr wrap="square">
            <a:spAutoFit/>
          </a:bodyPr>
          <a:lstStyle/>
          <a:p>
            <a:pPr algn="ctr"/>
            <a:r>
              <a:rPr lang="fa-IR" sz="3200" dirty="0">
                <a:cs typeface="B Koodak" panose="00000700000000000000" pitchFamily="2" charset="-78"/>
              </a:rPr>
              <a:t>موزه ها، کاخ ها، مراکز خرید و نمایشگاه ها نیز گردشگران زیادی را از سراسر دنیا به خود جذب می کنند.</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118" y="3798420"/>
            <a:ext cx="2809875" cy="9525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117" y="4993789"/>
            <a:ext cx="2809875" cy="95250"/>
          </a:xfrm>
          <a:prstGeom prst="rect">
            <a:avLst/>
          </a:prstGeom>
        </p:spPr>
      </p:pic>
    </p:spTree>
    <p:extLst>
      <p:ext uri="{BB962C8B-B14F-4D97-AF65-F5344CB8AC3E}">
        <p14:creationId xmlns:p14="http://schemas.microsoft.com/office/powerpoint/2010/main" val="956748936"/>
      </p:ext>
    </p:extLst>
  </p:cSld>
  <p:clrMapOvr>
    <a:masterClrMapping/>
  </p:clrMapOvr>
  <mc:AlternateContent xmlns:mc="http://schemas.openxmlformats.org/markup-compatibility/2006" xmlns:p14="http://schemas.microsoft.com/office/powerpoint/2010/main">
    <mc:Choice Requires="p14">
      <p:transition spd="slow" p14:dur="4000">
        <p14:vortex/>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p:cNvSpPr/>
          <p:nvPr/>
        </p:nvSpPr>
        <p:spPr>
          <a:xfrm>
            <a:off x="9187543" y="188464"/>
            <a:ext cx="2786742" cy="523220"/>
          </a:xfrm>
          <a:prstGeom prst="rect">
            <a:avLst/>
          </a:prstGeom>
        </p:spPr>
        <p:txBody>
          <a:bodyPr wrap="square">
            <a:spAutoFit/>
          </a:bodyPr>
          <a:lstStyle/>
          <a:p>
            <a:r>
              <a:rPr lang="fa-IR" sz="2800" b="1" dirty="0">
                <a:solidFill>
                  <a:srgbClr val="231F20"/>
                </a:solidFill>
                <a:latin typeface="Amuzeh-New-Bold"/>
                <a:cs typeface="B Koodak" panose="00000700000000000000" pitchFamily="2" charset="-78"/>
              </a:rPr>
              <a:t>ریودوژانیرو، برزیل</a:t>
            </a:r>
            <a:r>
              <a:rPr lang="fa-IR" sz="2800" dirty="0">
                <a:cs typeface="B Koodak" panose="00000700000000000000" pitchFamily="2" charset="-78"/>
              </a:rPr>
              <a:t> </a:t>
            </a:r>
            <a:endParaRPr lang="en-US" sz="2800" dirty="0">
              <a:cs typeface="B Koodak" panose="00000700000000000000" pitchFamily="2" charset="-78"/>
            </a:endParaRPr>
          </a:p>
        </p:txBody>
      </p:sp>
    </p:spTree>
    <p:extLst>
      <p:ext uri="{BB962C8B-B14F-4D97-AF65-F5344CB8AC3E}">
        <p14:creationId xmlns:p14="http://schemas.microsoft.com/office/powerpoint/2010/main" val="1688469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invX="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pSp>
        <p:nvGrpSpPr>
          <p:cNvPr id="5" name="Group 4"/>
          <p:cNvGrpSpPr/>
          <p:nvPr/>
        </p:nvGrpSpPr>
        <p:grpSpPr>
          <a:xfrm>
            <a:off x="4533234" y="0"/>
            <a:ext cx="3125531" cy="1443789"/>
            <a:chOff x="4510511" y="1"/>
            <a:chExt cx="3170978" cy="1526033"/>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0511" y="1"/>
              <a:ext cx="3170978" cy="1526033"/>
            </a:xfrm>
            <a:prstGeom prst="rect">
              <a:avLst/>
            </a:prstGeom>
          </p:spPr>
        </p:pic>
        <p:sp>
          <p:nvSpPr>
            <p:cNvPr id="15" name="Rectangle 14"/>
            <p:cNvSpPr/>
            <p:nvPr/>
          </p:nvSpPr>
          <p:spPr>
            <a:xfrm>
              <a:off x="5144514" y="470629"/>
              <a:ext cx="1902971" cy="584775"/>
            </a:xfrm>
            <a:prstGeom prst="rect">
              <a:avLst/>
            </a:prstGeom>
            <a:noFill/>
          </p:spPr>
          <p:txBody>
            <a:bodyPr wrap="square">
              <a:spAutoFit/>
            </a:bodyPr>
            <a:lstStyle/>
            <a:p>
              <a:pPr algn="ctr"/>
              <a:r>
                <a:rPr lang="fa-IR" sz="3200" dirty="0">
                  <a:solidFill>
                    <a:srgbClr val="231F20"/>
                  </a:solidFill>
                  <a:latin typeface="AmuzehNewNormalPS"/>
                  <a:cs typeface="B Koodak" panose="00000700000000000000" pitchFamily="2" charset="-78"/>
                </a:rPr>
                <a:t>ناهمواری ها</a:t>
              </a:r>
              <a:endParaRPr lang="en-US" sz="3200" dirty="0"/>
            </a:p>
          </p:txBody>
        </p:sp>
      </p:grpSp>
      <p:sp>
        <p:nvSpPr>
          <p:cNvPr id="16" name="Rectangle 15"/>
          <p:cNvSpPr/>
          <p:nvPr/>
        </p:nvSpPr>
        <p:spPr>
          <a:xfrm>
            <a:off x="1662801" y="1596664"/>
            <a:ext cx="8866394" cy="584775"/>
          </a:xfrm>
          <a:prstGeom prst="rect">
            <a:avLst/>
          </a:prstGeom>
        </p:spPr>
        <p:txBody>
          <a:bodyPr wrap="square">
            <a:spAutoFit/>
          </a:bodyPr>
          <a:lstStyle/>
          <a:p>
            <a:pPr algn="ctr"/>
            <a:r>
              <a:rPr lang="fa-IR" sz="3200" dirty="0">
                <a:solidFill>
                  <a:srgbClr val="231F20"/>
                </a:solidFill>
                <a:latin typeface="AmuzehNewNormalPS"/>
                <a:cs typeface="B Koodak" panose="00000700000000000000" pitchFamily="2" charset="-78"/>
              </a:rPr>
              <a:t>به طور کلی سه نوع ناهمواری در قارۀ آمریکا مشاهده می شود.</a:t>
            </a:r>
            <a:endParaRPr lang="en-US" sz="3200" dirty="0">
              <a:solidFill>
                <a:srgbClr val="231F20"/>
              </a:solidFill>
              <a:latin typeface="AmuzehNewNormalPS"/>
              <a:cs typeface="B Koodak" panose="00000700000000000000" pitchFamily="2" charset="-78"/>
            </a:endParaRPr>
          </a:p>
        </p:txBody>
      </p:sp>
      <p:grpSp>
        <p:nvGrpSpPr>
          <p:cNvPr id="29" name="Group 28"/>
          <p:cNvGrpSpPr/>
          <p:nvPr/>
        </p:nvGrpSpPr>
        <p:grpSpPr>
          <a:xfrm>
            <a:off x="4024918" y="2052944"/>
            <a:ext cx="4372122" cy="2682189"/>
            <a:chOff x="4283242" y="2322467"/>
            <a:chExt cx="4372122" cy="2682189"/>
          </a:xfrm>
        </p:grpSpPr>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3242" y="2322467"/>
              <a:ext cx="4372122" cy="2682189"/>
            </a:xfrm>
            <a:prstGeom prst="rect">
              <a:avLst/>
            </a:prstGeom>
          </p:spPr>
        </p:pic>
        <p:sp>
          <p:nvSpPr>
            <p:cNvPr id="28" name="Rectangle 27"/>
            <p:cNvSpPr/>
            <p:nvPr/>
          </p:nvSpPr>
          <p:spPr>
            <a:xfrm>
              <a:off x="5077940" y="3602922"/>
              <a:ext cx="2737160" cy="1077218"/>
            </a:xfrm>
            <a:prstGeom prst="rect">
              <a:avLst/>
            </a:prstGeom>
            <a:noFill/>
          </p:spPr>
          <p:txBody>
            <a:bodyPr wrap="square">
              <a:spAutoFit/>
            </a:bodyPr>
            <a:lstStyle/>
            <a:p>
              <a:pPr algn="ctr"/>
              <a:r>
                <a:rPr lang="fa-IR" sz="3200" dirty="0">
                  <a:solidFill>
                    <a:srgbClr val="231F20"/>
                  </a:solidFill>
                  <a:latin typeface="AmuzehNewNormalPS"/>
                  <a:cs typeface="B Koodak" panose="00000700000000000000" pitchFamily="2" charset="-78"/>
                </a:rPr>
                <a:t>کوه های کم ارتفاع قدیمی</a:t>
              </a:r>
              <a:endParaRPr lang="en-US" sz="3200" dirty="0"/>
            </a:p>
          </p:txBody>
        </p:sp>
      </p:grpSp>
      <p:grpSp>
        <p:nvGrpSpPr>
          <p:cNvPr id="30" name="Group 29"/>
          <p:cNvGrpSpPr/>
          <p:nvPr/>
        </p:nvGrpSpPr>
        <p:grpSpPr>
          <a:xfrm>
            <a:off x="7927689" y="2916069"/>
            <a:ext cx="4372122" cy="2682189"/>
            <a:chOff x="4283242" y="2322467"/>
            <a:chExt cx="4372122" cy="2682189"/>
          </a:xfrm>
        </p:grpSpPr>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3242" y="2322467"/>
              <a:ext cx="4372122" cy="2682189"/>
            </a:xfrm>
            <a:prstGeom prst="rect">
              <a:avLst/>
            </a:prstGeom>
          </p:spPr>
        </p:pic>
        <p:sp>
          <p:nvSpPr>
            <p:cNvPr id="32" name="Rectangle 31"/>
            <p:cNvSpPr/>
            <p:nvPr/>
          </p:nvSpPr>
          <p:spPr>
            <a:xfrm>
              <a:off x="5077940" y="3602922"/>
              <a:ext cx="2737160" cy="1077218"/>
            </a:xfrm>
            <a:prstGeom prst="rect">
              <a:avLst/>
            </a:prstGeom>
            <a:noFill/>
          </p:spPr>
          <p:txBody>
            <a:bodyPr wrap="square">
              <a:spAutoFit/>
            </a:bodyPr>
            <a:lstStyle/>
            <a:p>
              <a:pPr algn="ctr"/>
              <a:r>
                <a:rPr lang="fa-IR" sz="3200" dirty="0">
                  <a:solidFill>
                    <a:srgbClr val="231F20"/>
                  </a:solidFill>
                  <a:latin typeface="AmuzehNewNormalPS"/>
                  <a:cs typeface="B Koodak" panose="00000700000000000000" pitchFamily="2" charset="-78"/>
                </a:rPr>
                <a:t>چین خوردگی های جوان و مرتفع</a:t>
              </a:r>
              <a:endParaRPr lang="en-US" sz="3200" dirty="0"/>
            </a:p>
          </p:txBody>
        </p:sp>
      </p:grpSp>
      <p:grpSp>
        <p:nvGrpSpPr>
          <p:cNvPr id="33" name="Group 32"/>
          <p:cNvGrpSpPr/>
          <p:nvPr/>
        </p:nvGrpSpPr>
        <p:grpSpPr>
          <a:xfrm>
            <a:off x="99160" y="2916069"/>
            <a:ext cx="4372122" cy="2682189"/>
            <a:chOff x="4283242" y="2322467"/>
            <a:chExt cx="4372122" cy="2682189"/>
          </a:xfrm>
        </p:grpSpPr>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3242" y="2322467"/>
              <a:ext cx="4372122" cy="2682189"/>
            </a:xfrm>
            <a:prstGeom prst="rect">
              <a:avLst/>
            </a:prstGeom>
          </p:spPr>
        </p:pic>
        <p:sp>
          <p:nvSpPr>
            <p:cNvPr id="35" name="Rectangle 34"/>
            <p:cNvSpPr/>
            <p:nvPr/>
          </p:nvSpPr>
          <p:spPr>
            <a:xfrm>
              <a:off x="5077940" y="3602922"/>
              <a:ext cx="2737160" cy="1077218"/>
            </a:xfrm>
            <a:prstGeom prst="rect">
              <a:avLst/>
            </a:prstGeom>
            <a:noFill/>
          </p:spPr>
          <p:txBody>
            <a:bodyPr wrap="square">
              <a:spAutoFit/>
            </a:bodyPr>
            <a:lstStyle/>
            <a:p>
              <a:pPr algn="ctr"/>
              <a:r>
                <a:rPr lang="fa-IR" sz="3200" dirty="0">
                  <a:solidFill>
                    <a:srgbClr val="231F20"/>
                  </a:solidFill>
                  <a:latin typeface="AmuzehNewNormalPS"/>
                  <a:cs typeface="B Koodak" panose="00000700000000000000" pitchFamily="2" charset="-78"/>
                </a:rPr>
                <a:t>سرزمین های پست و جلگه ای</a:t>
              </a:r>
              <a:endParaRPr lang="en-US" sz="3200" dirty="0"/>
            </a:p>
          </p:txBody>
        </p:sp>
      </p:grpSp>
      <p:sp>
        <p:nvSpPr>
          <p:cNvPr id="36" name="Rectangle 35"/>
          <p:cNvSpPr/>
          <p:nvPr/>
        </p:nvSpPr>
        <p:spPr>
          <a:xfrm>
            <a:off x="481205" y="5673000"/>
            <a:ext cx="11459547" cy="1077218"/>
          </a:xfrm>
          <a:prstGeom prst="rect">
            <a:avLst/>
          </a:prstGeom>
        </p:spPr>
        <p:txBody>
          <a:bodyPr wrap="square">
            <a:spAutoFit/>
          </a:bodyPr>
          <a:lstStyle/>
          <a:p>
            <a:pPr algn="ctr"/>
            <a:r>
              <a:rPr lang="fa-IR" sz="3200" dirty="0">
                <a:solidFill>
                  <a:srgbClr val="231F20"/>
                </a:solidFill>
                <a:latin typeface="AmuzehNewNormalPS"/>
                <a:cs typeface="B Koodak" panose="00000700000000000000" pitchFamily="2" charset="-78"/>
              </a:rPr>
              <a:t>این ناهمواری ها به صورت مشابه، هم در آمریکای شمالی و هم در آمریکای جنوبی وجود دارند.</a:t>
            </a:r>
            <a:endParaRPr lang="en-US" sz="3200" dirty="0">
              <a:solidFill>
                <a:srgbClr val="231F20"/>
              </a:solidFill>
              <a:latin typeface="AmuzehNewNormalPS"/>
              <a:cs typeface="B Koodak" panose="00000700000000000000" pitchFamily="2" charset="-78"/>
            </a:endParaRPr>
          </a:p>
        </p:txBody>
      </p:sp>
    </p:spTree>
    <p:extLst>
      <p:ext uri="{BB962C8B-B14F-4D97-AF65-F5344CB8AC3E}">
        <p14:creationId xmlns:p14="http://schemas.microsoft.com/office/powerpoint/2010/main" val="2736609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decel="50000" fill="hold">
                                          <p:stCondLst>
                                            <p:cond delay="0"/>
                                          </p:stCondLst>
                                        </p:cTn>
                                        <p:tgtEl>
                                          <p:spTgt spid="3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
                                        </p:tgtEl>
                                        <p:attrNameLst>
                                          <p:attrName>ppt_w</p:attrName>
                                        </p:attrNameLst>
                                      </p:cBhvr>
                                      <p:tavLst>
                                        <p:tav tm="0">
                                          <p:val>
                                            <p:strVal val="#ppt_w*.05"/>
                                          </p:val>
                                        </p:tav>
                                        <p:tav tm="100000">
                                          <p:val>
                                            <p:strVal val="#ppt_w"/>
                                          </p:val>
                                        </p:tav>
                                      </p:tavLst>
                                    </p:anim>
                                    <p:anim calcmode="lin" valueType="num">
                                      <p:cBhvr>
                                        <p:cTn id="10" dur="1000" fill="hold"/>
                                        <p:tgtEl>
                                          <p:spTgt spid="3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decel="50000" fill="hold">
                                          <p:stCondLst>
                                            <p:cond delay="0"/>
                                          </p:stCondLst>
                                        </p:cTn>
                                        <p:tgtEl>
                                          <p:spTgt spid="29"/>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9"/>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9"/>
                                        </p:tgtEl>
                                        <p:attrNameLst>
                                          <p:attrName>ppt_w</p:attrName>
                                        </p:attrNameLst>
                                      </p:cBhvr>
                                      <p:tavLst>
                                        <p:tav tm="0">
                                          <p:val>
                                            <p:strVal val="#ppt_w*.05"/>
                                          </p:val>
                                        </p:tav>
                                        <p:tav tm="100000">
                                          <p:val>
                                            <p:strVal val="#ppt_w"/>
                                          </p:val>
                                        </p:tav>
                                      </p:tavLst>
                                    </p:anim>
                                    <p:anim calcmode="lin" valueType="num">
                                      <p:cBhvr>
                                        <p:cTn id="22" dur="1000" fill="hold"/>
                                        <p:tgtEl>
                                          <p:spTgt spid="29"/>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9"/>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9"/>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9"/>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p:cTn id="31" dur="500" decel="50000" fill="hold">
                                          <p:stCondLst>
                                            <p:cond delay="0"/>
                                          </p:stCondLst>
                                        </p:cTn>
                                        <p:tgtEl>
                                          <p:spTgt spid="33"/>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33"/>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33"/>
                                        </p:tgtEl>
                                        <p:attrNameLst>
                                          <p:attrName>ppt_w</p:attrName>
                                        </p:attrNameLst>
                                      </p:cBhvr>
                                      <p:tavLst>
                                        <p:tav tm="0">
                                          <p:val>
                                            <p:strVal val="#ppt_w*.05"/>
                                          </p:val>
                                        </p:tav>
                                        <p:tav tm="100000">
                                          <p:val>
                                            <p:strVal val="#ppt_w"/>
                                          </p:val>
                                        </p:tav>
                                      </p:tavLst>
                                    </p:anim>
                                    <p:anim calcmode="lin" valueType="num">
                                      <p:cBhvr>
                                        <p:cTn id="34" dur="1000" fill="hold"/>
                                        <p:tgtEl>
                                          <p:spTgt spid="33"/>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33"/>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33"/>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33"/>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41" presetClass="entr" presetSubtype="0" fill="hold" grpId="0" nodeType="clickEffect">
                                  <p:stCondLst>
                                    <p:cond delay="0"/>
                                  </p:stCondLst>
                                  <p:iterate type="lt">
                                    <p:tmPct val="10000"/>
                                  </p:iterate>
                                  <p:childTnLst>
                                    <p:set>
                                      <p:cBhvr>
                                        <p:cTn id="42" dur="1" fill="hold">
                                          <p:stCondLst>
                                            <p:cond delay="0"/>
                                          </p:stCondLst>
                                        </p:cTn>
                                        <p:tgtEl>
                                          <p:spTgt spid="36"/>
                                        </p:tgtEl>
                                        <p:attrNameLst>
                                          <p:attrName>style.visibility</p:attrName>
                                        </p:attrNameLst>
                                      </p:cBhvr>
                                      <p:to>
                                        <p:strVal val="visible"/>
                                      </p:to>
                                    </p:set>
                                    <p:anim calcmode="lin" valueType="num">
                                      <p:cBhvr>
                                        <p:cTn id="43"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36"/>
                                        </p:tgtEl>
                                        <p:attrNameLst>
                                          <p:attrName>ppt_y</p:attrName>
                                        </p:attrNameLst>
                                      </p:cBhvr>
                                      <p:tavLst>
                                        <p:tav tm="0">
                                          <p:val>
                                            <p:strVal val="#ppt_y"/>
                                          </p:val>
                                        </p:tav>
                                        <p:tav tm="100000">
                                          <p:val>
                                            <p:strVal val="#ppt_y"/>
                                          </p:val>
                                        </p:tav>
                                      </p:tavLst>
                                    </p:anim>
                                    <p:anim calcmode="lin" valueType="num">
                                      <p:cBhvr>
                                        <p:cTn id="45"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61908"/>
          </a:xfrm>
          <a:prstGeom prst="rect">
            <a:avLst/>
          </a:prstGeom>
        </p:spPr>
      </p:pic>
      <p:sp>
        <p:nvSpPr>
          <p:cNvPr id="4" name="Rectangle 3"/>
          <p:cNvSpPr/>
          <p:nvPr/>
        </p:nvSpPr>
        <p:spPr>
          <a:xfrm>
            <a:off x="9187543" y="188464"/>
            <a:ext cx="2786742" cy="523220"/>
          </a:xfrm>
          <a:prstGeom prst="rect">
            <a:avLst/>
          </a:prstGeom>
        </p:spPr>
        <p:txBody>
          <a:bodyPr wrap="square">
            <a:spAutoFit/>
          </a:bodyPr>
          <a:lstStyle/>
          <a:p>
            <a:r>
              <a:rPr lang="fa-IR" sz="2800" b="1" dirty="0">
                <a:solidFill>
                  <a:srgbClr val="231F20"/>
                </a:solidFill>
                <a:latin typeface="Amuzeh-New-Bold"/>
                <a:cs typeface="B Koodak" panose="00000700000000000000" pitchFamily="2" charset="-78"/>
              </a:rPr>
              <a:t>ریودوژانیرو، برزیل</a:t>
            </a:r>
            <a:r>
              <a:rPr lang="fa-IR" sz="2800" dirty="0">
                <a:cs typeface="B Koodak" panose="00000700000000000000" pitchFamily="2" charset="-78"/>
              </a:rPr>
              <a:t> </a:t>
            </a:r>
            <a:endParaRPr lang="en-US" sz="2800" dirty="0">
              <a:cs typeface="B Koodak" panose="00000700000000000000" pitchFamily="2" charset="-78"/>
            </a:endParaRPr>
          </a:p>
        </p:txBody>
      </p:sp>
    </p:spTree>
    <p:extLst>
      <p:ext uri="{BB962C8B-B14F-4D97-AF65-F5344CB8AC3E}">
        <p14:creationId xmlns:p14="http://schemas.microsoft.com/office/powerpoint/2010/main" val="4248362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10384973" y="0"/>
            <a:ext cx="1807027" cy="523220"/>
          </a:xfrm>
          <a:prstGeom prst="rect">
            <a:avLst/>
          </a:prstGeom>
          <a:solidFill>
            <a:schemeClr val="bg1"/>
          </a:solidFill>
        </p:spPr>
        <p:txBody>
          <a:bodyPr wrap="square">
            <a:spAutoFit/>
          </a:bodyPr>
          <a:lstStyle/>
          <a:p>
            <a:r>
              <a:rPr lang="fa-IR" sz="2800" b="1" dirty="0">
                <a:solidFill>
                  <a:srgbClr val="231F20"/>
                </a:solidFill>
                <a:latin typeface="Amuzeh-New-Bold"/>
                <a:cs typeface="B Koodak" panose="00000700000000000000" pitchFamily="2" charset="-78"/>
              </a:rPr>
              <a:t>آبشار نیاگارا</a:t>
            </a:r>
            <a:endParaRPr lang="en-US" sz="2800" dirty="0">
              <a:cs typeface="B Koodak" panose="00000700000000000000" pitchFamily="2" charset="-78"/>
            </a:endParaRPr>
          </a:p>
        </p:txBody>
      </p:sp>
    </p:spTree>
    <p:extLst>
      <p:ext uri="{BB962C8B-B14F-4D97-AF65-F5344CB8AC3E}">
        <p14:creationId xmlns:p14="http://schemas.microsoft.com/office/powerpoint/2010/main" val="25864619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057" y="-36286"/>
            <a:ext cx="10341429" cy="6894286"/>
          </a:xfrm>
          <a:prstGeom prst="rect">
            <a:avLst/>
          </a:prstGeom>
        </p:spPr>
      </p:pic>
      <p:sp>
        <p:nvSpPr>
          <p:cNvPr id="4" name="Rectangle 3"/>
          <p:cNvSpPr/>
          <p:nvPr/>
        </p:nvSpPr>
        <p:spPr>
          <a:xfrm>
            <a:off x="9519560" y="0"/>
            <a:ext cx="1807027" cy="523220"/>
          </a:xfrm>
          <a:prstGeom prst="rect">
            <a:avLst/>
          </a:prstGeom>
          <a:solidFill>
            <a:schemeClr val="bg1"/>
          </a:solidFill>
        </p:spPr>
        <p:txBody>
          <a:bodyPr wrap="square">
            <a:spAutoFit/>
          </a:bodyPr>
          <a:lstStyle/>
          <a:p>
            <a:r>
              <a:rPr lang="fa-IR" sz="2800" b="1" dirty="0">
                <a:solidFill>
                  <a:srgbClr val="231F20"/>
                </a:solidFill>
                <a:latin typeface="Amuzeh-New-Bold"/>
                <a:cs typeface="B Koodak" panose="00000700000000000000" pitchFamily="2" charset="-78"/>
              </a:rPr>
              <a:t>آبشار نیاگارا</a:t>
            </a:r>
            <a:endParaRPr lang="en-US" sz="2800" dirty="0">
              <a:cs typeface="B Koodak" panose="00000700000000000000" pitchFamily="2" charset="-78"/>
            </a:endParaRPr>
          </a:p>
        </p:txBody>
      </p:sp>
    </p:spTree>
    <p:extLst>
      <p:ext uri="{BB962C8B-B14F-4D97-AF65-F5344CB8AC3E}">
        <p14:creationId xmlns:p14="http://schemas.microsoft.com/office/powerpoint/2010/main" val="3547935040"/>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0" y="0"/>
            <a:ext cx="1807027" cy="523220"/>
          </a:xfrm>
          <a:prstGeom prst="rect">
            <a:avLst/>
          </a:prstGeom>
          <a:solidFill>
            <a:schemeClr val="bg1"/>
          </a:solidFill>
        </p:spPr>
        <p:txBody>
          <a:bodyPr wrap="square">
            <a:spAutoFit/>
          </a:bodyPr>
          <a:lstStyle/>
          <a:p>
            <a:r>
              <a:rPr lang="fa-IR" sz="2800" b="1" dirty="0">
                <a:solidFill>
                  <a:srgbClr val="231F20"/>
                </a:solidFill>
                <a:latin typeface="Amuzeh-New-Bold"/>
                <a:cs typeface="B Koodak" panose="00000700000000000000" pitchFamily="2" charset="-78"/>
              </a:rPr>
              <a:t>آبشار نیاگارا</a:t>
            </a:r>
            <a:endParaRPr lang="en-US" sz="2800" dirty="0">
              <a:cs typeface="B Koodak" panose="00000700000000000000" pitchFamily="2" charset="-78"/>
            </a:endParaRPr>
          </a:p>
        </p:txBody>
      </p:sp>
    </p:spTree>
    <p:extLst>
      <p:ext uri="{BB962C8B-B14F-4D97-AF65-F5344CB8AC3E}">
        <p14:creationId xmlns:p14="http://schemas.microsoft.com/office/powerpoint/2010/main" val="6225551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0" y="0"/>
            <a:ext cx="1807027" cy="523220"/>
          </a:xfrm>
          <a:prstGeom prst="rect">
            <a:avLst/>
          </a:prstGeom>
          <a:solidFill>
            <a:schemeClr val="bg1"/>
          </a:solidFill>
        </p:spPr>
        <p:txBody>
          <a:bodyPr wrap="square">
            <a:spAutoFit/>
          </a:bodyPr>
          <a:lstStyle/>
          <a:p>
            <a:r>
              <a:rPr lang="fa-IR" sz="2800" b="1" dirty="0">
                <a:solidFill>
                  <a:srgbClr val="231F20"/>
                </a:solidFill>
                <a:latin typeface="Amuzeh-New-Bold"/>
                <a:cs typeface="B Koodak" panose="00000700000000000000" pitchFamily="2" charset="-78"/>
              </a:rPr>
              <a:t>آبشار نیاگارا</a:t>
            </a:r>
            <a:endParaRPr lang="en-US" sz="2800" dirty="0">
              <a:cs typeface="B Koodak" panose="00000700000000000000" pitchFamily="2" charset="-78"/>
            </a:endParaRPr>
          </a:p>
        </p:txBody>
      </p:sp>
    </p:spTree>
    <p:extLst>
      <p:ext uri="{BB962C8B-B14F-4D97-AF65-F5344CB8AC3E}">
        <p14:creationId xmlns:p14="http://schemas.microsoft.com/office/powerpoint/2010/main" val="3163288624"/>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4" name="Rectangle 3"/>
          <p:cNvSpPr/>
          <p:nvPr/>
        </p:nvSpPr>
        <p:spPr>
          <a:xfrm>
            <a:off x="0" y="152791"/>
            <a:ext cx="3355406" cy="523220"/>
          </a:xfrm>
          <a:prstGeom prst="rect">
            <a:avLst/>
          </a:prstGeom>
        </p:spPr>
        <p:txBody>
          <a:bodyPr wrap="none">
            <a:spAutoFit/>
          </a:bodyPr>
          <a:lstStyle/>
          <a:p>
            <a:r>
              <a:rPr lang="fa-IR" sz="2800" b="1" dirty="0">
                <a:solidFill>
                  <a:srgbClr val="231F20"/>
                </a:solidFill>
                <a:latin typeface="Amuzeh-New-Bold"/>
                <a:cs typeface="B Koodak" panose="00000700000000000000" pitchFamily="2" charset="-78"/>
              </a:rPr>
              <a:t>شهر باستانی تیکال،گواتمالا</a:t>
            </a:r>
            <a:endParaRPr lang="en-US" sz="2800" b="1" dirty="0">
              <a:solidFill>
                <a:srgbClr val="231F20"/>
              </a:solidFill>
              <a:latin typeface="Amuzeh-New-Bold"/>
              <a:cs typeface="B Koodak" panose="00000700000000000000" pitchFamily="2" charset="-78"/>
            </a:endParaRPr>
          </a:p>
        </p:txBody>
      </p:sp>
    </p:spTree>
    <p:extLst>
      <p:ext uri="{BB962C8B-B14F-4D97-AF65-F5344CB8AC3E}">
        <p14:creationId xmlns:p14="http://schemas.microsoft.com/office/powerpoint/2010/main" val="2169274807"/>
      </p:ext>
    </p:extLst>
  </p:cSld>
  <p:clrMapOvr>
    <a:masterClrMapping/>
  </p:clrMapOvr>
  <mc:AlternateContent xmlns:mc="http://schemas.openxmlformats.org/markup-compatibility/2006" xmlns:p14="http://schemas.microsoft.com/office/powerpoint/2010/main">
    <mc:Choice Requires="p14">
      <p:transition spd="slow" p14:dur="1600">
        <p14:prism dir="d" isContent="1"/>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86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028" y="0"/>
            <a:ext cx="10863943" cy="6857864"/>
          </a:xfrm>
          <a:prstGeom prst="rect">
            <a:avLst/>
          </a:prstGeom>
        </p:spPr>
      </p:pic>
      <p:sp>
        <p:nvSpPr>
          <p:cNvPr id="5" name="Rectangle 4"/>
          <p:cNvSpPr/>
          <p:nvPr/>
        </p:nvSpPr>
        <p:spPr>
          <a:xfrm>
            <a:off x="664028" y="152791"/>
            <a:ext cx="3440365" cy="523220"/>
          </a:xfrm>
          <a:prstGeom prst="rect">
            <a:avLst/>
          </a:prstGeom>
        </p:spPr>
        <p:txBody>
          <a:bodyPr wrap="none">
            <a:spAutoFit/>
          </a:bodyPr>
          <a:lstStyle/>
          <a:p>
            <a:r>
              <a:rPr lang="en-US" sz="2800" dirty="0">
                <a:cs typeface="B Koodak" panose="00000700000000000000" pitchFamily="2" charset="-78"/>
              </a:rPr>
              <a:t>ماچو پیچو شهر باستانی پرو</a:t>
            </a:r>
          </a:p>
        </p:txBody>
      </p:sp>
    </p:spTree>
    <p:extLst>
      <p:ext uri="{BB962C8B-B14F-4D97-AF65-F5344CB8AC3E}">
        <p14:creationId xmlns:p14="http://schemas.microsoft.com/office/powerpoint/2010/main" val="11311859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594602570"/>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8203" y="0"/>
            <a:ext cx="11003797"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4914"/>
            <a:ext cx="9144000" cy="7532914"/>
          </a:xfrm>
          <a:prstGeom prst="rect">
            <a:avLst/>
          </a:prstGeom>
        </p:spPr>
      </p:pic>
      <p:sp>
        <p:nvSpPr>
          <p:cNvPr id="3" name="Rectangle 2"/>
          <p:cNvSpPr/>
          <p:nvPr/>
        </p:nvSpPr>
        <p:spPr>
          <a:xfrm>
            <a:off x="9292463" y="2951946"/>
            <a:ext cx="2751074" cy="954107"/>
          </a:xfrm>
          <a:prstGeom prst="rect">
            <a:avLst/>
          </a:prstGeom>
        </p:spPr>
        <p:txBody>
          <a:bodyPr wrap="none">
            <a:spAutoFit/>
          </a:bodyPr>
          <a:lstStyle/>
          <a:p>
            <a:pPr algn="ctr"/>
            <a:r>
              <a:rPr lang="fa-IR" sz="2800" dirty="0">
                <a:solidFill>
                  <a:srgbClr val="333333"/>
                </a:solidFill>
                <a:latin typeface="Tahoma" panose="020B0604030504040204" pitchFamily="34" charset="0"/>
                <a:cs typeface="B Koodak" panose="00000700000000000000" pitchFamily="2" charset="-78"/>
              </a:rPr>
              <a:t>دریاچه میشیگان</a:t>
            </a:r>
          </a:p>
          <a:p>
            <a:pPr algn="ctr"/>
            <a:r>
              <a:rPr lang="fa-IR" sz="2800" dirty="0">
                <a:solidFill>
                  <a:srgbClr val="333333"/>
                </a:solidFill>
                <a:latin typeface="Tahoma" panose="020B0604030504040204" pitchFamily="34" charset="0"/>
                <a:cs typeface="B Koodak" panose="00000700000000000000" pitchFamily="2" charset="-78"/>
              </a:rPr>
              <a:t>ایالات متحده آمریکا</a:t>
            </a:r>
            <a:r>
              <a:rPr lang="fa-IR" dirty="0">
                <a:solidFill>
                  <a:srgbClr val="333333"/>
                </a:solidFill>
                <a:latin typeface="Tahoma" panose="020B0604030504040204" pitchFamily="34" charset="0"/>
              </a:rPr>
              <a:t> </a:t>
            </a:r>
            <a:endParaRPr lang="en-US" dirty="0"/>
          </a:p>
        </p:txBody>
      </p:sp>
    </p:spTree>
    <p:extLst>
      <p:ext uri="{BB962C8B-B14F-4D97-AF65-F5344CB8AC3E}">
        <p14:creationId xmlns:p14="http://schemas.microsoft.com/office/powerpoint/2010/main" val="3313609494"/>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213"/>
            <a:ext cx="12192000" cy="689882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714" y="-13607"/>
            <a:ext cx="10994571" cy="6871607"/>
          </a:xfrm>
          <a:prstGeom prst="rect">
            <a:avLst/>
          </a:prstGeom>
        </p:spPr>
      </p:pic>
      <p:sp>
        <p:nvSpPr>
          <p:cNvPr id="4" name="Rectangle 3"/>
          <p:cNvSpPr/>
          <p:nvPr/>
        </p:nvSpPr>
        <p:spPr>
          <a:xfrm>
            <a:off x="435210" y="6348387"/>
            <a:ext cx="3483647" cy="523220"/>
          </a:xfrm>
          <a:prstGeom prst="rect">
            <a:avLst/>
          </a:prstGeom>
        </p:spPr>
        <p:txBody>
          <a:bodyPr wrap="none">
            <a:spAutoFit/>
          </a:bodyPr>
          <a:lstStyle/>
          <a:p>
            <a:r>
              <a:rPr lang="fa-IR" sz="2800" dirty="0">
                <a:latin typeface="tahoma" panose="020B0604030504040204" pitchFamily="34" charset="0"/>
                <a:cs typeface="B Koodak" panose="00000700000000000000" pitchFamily="2" charset="-78"/>
              </a:rPr>
              <a:t>دانشگاه استنفورد، کالیفرنیا </a:t>
            </a:r>
            <a:endParaRPr lang="en-US" sz="2800" dirty="0">
              <a:cs typeface="B Koodak" panose="00000700000000000000" pitchFamily="2" charset="-78"/>
            </a:endParaRPr>
          </a:p>
        </p:txBody>
      </p:sp>
    </p:spTree>
    <p:extLst>
      <p:ext uri="{BB962C8B-B14F-4D97-AF65-F5344CB8AC3E}">
        <p14:creationId xmlns:p14="http://schemas.microsoft.com/office/powerpoint/2010/main" val="285402474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pSp>
        <p:nvGrpSpPr>
          <p:cNvPr id="3" name="Group 2"/>
          <p:cNvGrpSpPr/>
          <p:nvPr/>
        </p:nvGrpSpPr>
        <p:grpSpPr>
          <a:xfrm>
            <a:off x="6681316" y="2462808"/>
            <a:ext cx="5561905" cy="2057400"/>
            <a:chOff x="6630095" y="1891145"/>
            <a:chExt cx="5561905" cy="205740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0095" y="1891145"/>
              <a:ext cx="5561905" cy="2057400"/>
            </a:xfrm>
            <a:prstGeom prst="rect">
              <a:avLst/>
            </a:prstGeom>
          </p:spPr>
        </p:pic>
        <p:sp>
          <p:nvSpPr>
            <p:cNvPr id="10" name="Rectangle 9"/>
            <p:cNvSpPr/>
            <p:nvPr/>
          </p:nvSpPr>
          <p:spPr>
            <a:xfrm>
              <a:off x="7148945" y="2616246"/>
              <a:ext cx="4780995" cy="584775"/>
            </a:xfrm>
            <a:prstGeom prst="rect">
              <a:avLst/>
            </a:prstGeom>
            <a:noFill/>
          </p:spPr>
          <p:txBody>
            <a:bodyPr wrap="square">
              <a:spAutoFit/>
            </a:bodyPr>
            <a:lstStyle/>
            <a:p>
              <a:pPr algn="ctr"/>
              <a:r>
                <a:rPr lang="fa-IR" sz="3200" dirty="0">
                  <a:solidFill>
                    <a:srgbClr val="231F20"/>
                  </a:solidFill>
                  <a:latin typeface="AmuzehNewNormalPS"/>
                  <a:cs typeface="B Koodak" panose="00000700000000000000" pitchFamily="2" charset="-78"/>
                </a:rPr>
                <a:t>چین خوردگی های جوان و مرتفع</a:t>
              </a:r>
              <a:endParaRPr lang="en-US" sz="3200" dirty="0"/>
            </a:p>
          </p:txBody>
        </p:sp>
      </p:grpSp>
      <p:grpSp>
        <p:nvGrpSpPr>
          <p:cNvPr id="9" name="Group 8"/>
          <p:cNvGrpSpPr/>
          <p:nvPr/>
        </p:nvGrpSpPr>
        <p:grpSpPr>
          <a:xfrm>
            <a:off x="301675" y="617945"/>
            <a:ext cx="6690685" cy="2501587"/>
            <a:chOff x="301675" y="617945"/>
            <a:chExt cx="6690685" cy="2501587"/>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27122">
              <a:off x="5089586" y="2628525"/>
              <a:ext cx="1902774" cy="475694"/>
            </a:xfrm>
            <a:prstGeom prst="rect">
              <a:avLst/>
            </a:prstGeom>
          </p:spPr>
        </p:pic>
        <p:grpSp>
          <p:nvGrpSpPr>
            <p:cNvPr id="8" name="Group 7"/>
            <p:cNvGrpSpPr/>
            <p:nvPr/>
          </p:nvGrpSpPr>
          <p:grpSpPr>
            <a:xfrm>
              <a:off x="301675" y="617945"/>
              <a:ext cx="5158604" cy="2501587"/>
              <a:chOff x="145473" y="-31355"/>
              <a:chExt cx="5158604" cy="2501587"/>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473" y="-31355"/>
                <a:ext cx="5158604" cy="2501587"/>
              </a:xfrm>
              <a:prstGeom prst="rect">
                <a:avLst/>
              </a:prstGeom>
            </p:spPr>
          </p:pic>
          <p:sp>
            <p:nvSpPr>
              <p:cNvPr id="21" name="Rectangle 20"/>
              <p:cNvSpPr/>
              <p:nvPr/>
            </p:nvSpPr>
            <p:spPr>
              <a:xfrm>
                <a:off x="1221036" y="525370"/>
                <a:ext cx="2695072" cy="584775"/>
              </a:xfrm>
              <a:prstGeom prst="rect">
                <a:avLst/>
              </a:prstGeom>
              <a:noFill/>
            </p:spPr>
            <p:txBody>
              <a:bodyPr wrap="square">
                <a:spAutoFit/>
              </a:bodyPr>
              <a:lstStyle/>
              <a:p>
                <a:pPr algn="ctr"/>
                <a:r>
                  <a:rPr lang="fa-IR" sz="3200" dirty="0">
                    <a:solidFill>
                      <a:srgbClr val="231F20"/>
                    </a:solidFill>
                    <a:latin typeface="AmuzehNewNormalPS"/>
                    <a:cs typeface="B Koodak" panose="00000700000000000000" pitchFamily="2" charset="-78"/>
                  </a:rPr>
                  <a:t>آمریکای شمالی:</a:t>
                </a:r>
                <a:endParaRPr lang="en-US" sz="3200" dirty="0"/>
              </a:p>
            </p:txBody>
          </p:sp>
          <p:sp>
            <p:nvSpPr>
              <p:cNvPr id="22" name="Rectangle 21"/>
              <p:cNvSpPr/>
              <p:nvPr/>
            </p:nvSpPr>
            <p:spPr>
              <a:xfrm>
                <a:off x="1221036" y="1313794"/>
                <a:ext cx="2695072" cy="584775"/>
              </a:xfrm>
              <a:prstGeom prst="rect">
                <a:avLst/>
              </a:prstGeom>
              <a:noFill/>
            </p:spPr>
            <p:txBody>
              <a:bodyPr wrap="square">
                <a:spAutoFit/>
              </a:bodyPr>
              <a:lstStyle/>
              <a:p>
                <a:pPr algn="ctr"/>
                <a:r>
                  <a:rPr lang="fa-IR" sz="3200" dirty="0">
                    <a:solidFill>
                      <a:srgbClr val="231F20"/>
                    </a:solidFill>
                    <a:latin typeface="AmuzehNewNormalPS"/>
                    <a:cs typeface="B Koodak" panose="00000700000000000000" pitchFamily="2" charset="-78"/>
                  </a:rPr>
                  <a:t>راکی ( روشوز)</a:t>
                </a:r>
                <a:endParaRPr lang="en-US" sz="3200" dirty="0"/>
              </a:p>
            </p:txBody>
          </p:sp>
        </p:grpSp>
      </p:grpSp>
      <p:grpSp>
        <p:nvGrpSpPr>
          <p:cNvPr id="11" name="Group 10"/>
          <p:cNvGrpSpPr/>
          <p:nvPr/>
        </p:nvGrpSpPr>
        <p:grpSpPr>
          <a:xfrm>
            <a:off x="72736" y="3907991"/>
            <a:ext cx="6992156" cy="2544626"/>
            <a:chOff x="72736" y="3907991"/>
            <a:chExt cx="6992156" cy="2544626"/>
          </a:xfrm>
        </p:grpSpPr>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073719">
              <a:off x="5162118" y="3907991"/>
              <a:ext cx="1902774" cy="475694"/>
            </a:xfrm>
            <a:prstGeom prst="rect">
              <a:avLst/>
            </a:prstGeom>
          </p:spPr>
        </p:pic>
        <p:grpSp>
          <p:nvGrpSpPr>
            <p:cNvPr id="7" name="Group 6"/>
            <p:cNvGrpSpPr/>
            <p:nvPr/>
          </p:nvGrpSpPr>
          <p:grpSpPr>
            <a:xfrm>
              <a:off x="72736" y="3938331"/>
              <a:ext cx="5304077" cy="2514286"/>
              <a:chOff x="-83466" y="2720049"/>
              <a:chExt cx="5304077" cy="2514286"/>
            </a:xfrm>
          </p:grpSpPr>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466" y="2720049"/>
                <a:ext cx="5304077" cy="2514286"/>
              </a:xfrm>
              <a:prstGeom prst="rect">
                <a:avLst/>
              </a:prstGeom>
            </p:spPr>
          </p:pic>
          <p:sp>
            <p:nvSpPr>
              <p:cNvPr id="23" name="Rectangle 22"/>
              <p:cNvSpPr/>
              <p:nvPr/>
            </p:nvSpPr>
            <p:spPr>
              <a:xfrm>
                <a:off x="1221036" y="3202799"/>
                <a:ext cx="2695072" cy="584775"/>
              </a:xfrm>
              <a:prstGeom prst="rect">
                <a:avLst/>
              </a:prstGeom>
              <a:noFill/>
            </p:spPr>
            <p:txBody>
              <a:bodyPr wrap="square">
                <a:spAutoFit/>
              </a:bodyPr>
              <a:lstStyle/>
              <a:p>
                <a:pPr algn="ctr"/>
                <a:r>
                  <a:rPr lang="fa-IR" sz="3200" dirty="0">
                    <a:solidFill>
                      <a:srgbClr val="231F20"/>
                    </a:solidFill>
                    <a:latin typeface="AmuzehNewNormalPS"/>
                    <a:cs typeface="B Koodak" panose="00000700000000000000" pitchFamily="2" charset="-78"/>
                  </a:rPr>
                  <a:t>آمریکای جنوبی:</a:t>
                </a:r>
                <a:endParaRPr lang="en-US" sz="3200" dirty="0"/>
              </a:p>
            </p:txBody>
          </p:sp>
          <p:sp>
            <p:nvSpPr>
              <p:cNvPr id="24" name="Rectangle 23"/>
              <p:cNvSpPr/>
              <p:nvPr/>
            </p:nvSpPr>
            <p:spPr>
              <a:xfrm>
                <a:off x="1377239" y="4118629"/>
                <a:ext cx="2695072" cy="584775"/>
              </a:xfrm>
              <a:prstGeom prst="rect">
                <a:avLst/>
              </a:prstGeom>
              <a:noFill/>
            </p:spPr>
            <p:txBody>
              <a:bodyPr wrap="square">
                <a:spAutoFit/>
              </a:bodyPr>
              <a:lstStyle/>
              <a:p>
                <a:pPr algn="ctr"/>
                <a:r>
                  <a:rPr lang="fa-IR" sz="3200" dirty="0">
                    <a:solidFill>
                      <a:srgbClr val="231F20"/>
                    </a:solidFill>
                    <a:latin typeface="AmuzehNewNormalPS"/>
                    <a:cs typeface="B Koodak" panose="00000700000000000000" pitchFamily="2" charset="-78"/>
                  </a:rPr>
                  <a:t>آند</a:t>
                </a:r>
                <a:endParaRPr lang="en-US" sz="3200" dirty="0"/>
              </a:p>
            </p:txBody>
          </p:sp>
        </p:grpSp>
      </p:grpSp>
    </p:spTree>
    <p:extLst>
      <p:ext uri="{BB962C8B-B14F-4D97-AF65-F5344CB8AC3E}">
        <p14:creationId xmlns:p14="http://schemas.microsoft.com/office/powerpoint/2010/main" val="2288840437"/>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168" y="0"/>
            <a:ext cx="10245378" cy="6858000"/>
          </a:xfrm>
          <a:prstGeom prst="rect">
            <a:avLst/>
          </a:prstGeom>
        </p:spPr>
      </p:pic>
      <p:sp>
        <p:nvSpPr>
          <p:cNvPr id="3" name="Rectangle 2"/>
          <p:cNvSpPr/>
          <p:nvPr/>
        </p:nvSpPr>
        <p:spPr>
          <a:xfrm>
            <a:off x="1287005" y="196334"/>
            <a:ext cx="3501280" cy="523220"/>
          </a:xfrm>
          <a:prstGeom prst="rect">
            <a:avLst/>
          </a:prstGeom>
        </p:spPr>
        <p:txBody>
          <a:bodyPr wrap="none">
            <a:spAutoFit/>
          </a:bodyPr>
          <a:lstStyle/>
          <a:p>
            <a:r>
              <a:rPr lang="fa-IR" sz="2800" b="1" dirty="0">
                <a:solidFill>
                  <a:schemeClr val="bg1"/>
                </a:solidFill>
                <a:latin typeface="iransans"/>
                <a:cs typeface="B Koodak" panose="00000700000000000000" pitchFamily="2" charset="-78"/>
              </a:rPr>
              <a:t>موزه سلطنتی انتاریو- تورنتو</a:t>
            </a:r>
            <a:endParaRPr lang="en-US" sz="2800" dirty="0">
              <a:solidFill>
                <a:schemeClr val="bg1"/>
              </a:solidFill>
              <a:cs typeface="B Koodak" panose="00000700000000000000" pitchFamily="2" charset="-78"/>
            </a:endParaRPr>
          </a:p>
        </p:txBody>
      </p:sp>
    </p:spTree>
    <p:extLst>
      <p:ext uri="{BB962C8B-B14F-4D97-AF65-F5344CB8AC3E}">
        <p14:creationId xmlns:p14="http://schemas.microsoft.com/office/powerpoint/2010/main" val="85293601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p:cNvSpPr/>
          <p:nvPr/>
        </p:nvSpPr>
        <p:spPr>
          <a:xfrm rot="19758507">
            <a:off x="439283" y="4818128"/>
            <a:ext cx="2525427" cy="1323439"/>
          </a:xfrm>
          <a:prstGeom prst="rect">
            <a:avLst/>
          </a:prstGeom>
          <a:noFill/>
        </p:spPr>
        <p:txBody>
          <a:bodyPr wrap="square" lIns="91440" tIns="45720" rIns="91440" bIns="45720">
            <a:spAutoFit/>
          </a:bodyPr>
          <a:lstStyle/>
          <a:p>
            <a:pPr algn="ctr"/>
            <a:r>
              <a:rPr lang="fa-IR" sz="8000" dirty="0">
                <a:ln w="0"/>
                <a:solidFill>
                  <a:sysClr val="windowText" lastClr="000000"/>
                </a:solidFill>
                <a:effectLst>
                  <a:outerShdw blurRad="38100" dist="19050" dir="2700000" algn="tl" rotWithShape="0">
                    <a:schemeClr val="dk1">
                      <a:alpha val="40000"/>
                    </a:schemeClr>
                  </a:outerShdw>
                </a:effectLst>
                <a:cs typeface="B Arshia" panose="00000400000000000000" pitchFamily="2" charset="-78"/>
              </a:rPr>
              <a:t>پایان</a:t>
            </a:r>
            <a:endParaRPr lang="en-US" sz="8000" dirty="0">
              <a:ln w="0"/>
              <a:solidFill>
                <a:sysClr val="windowText" lastClr="000000"/>
              </a:solidFill>
              <a:effectLst>
                <a:outerShdw blurRad="38100" dist="19050" dir="2700000" algn="tl" rotWithShape="0">
                  <a:schemeClr val="dk1">
                    <a:alpha val="40000"/>
                  </a:schemeClr>
                </a:outerShdw>
              </a:effectLst>
              <a:cs typeface="B Arshia" panose="00000400000000000000" pitchFamily="2" charset="-78"/>
            </a:endParaRPr>
          </a:p>
        </p:txBody>
      </p:sp>
    </p:spTree>
    <p:extLst>
      <p:ext uri="{BB962C8B-B14F-4D97-AF65-F5344CB8AC3E}">
        <p14:creationId xmlns:p14="http://schemas.microsoft.com/office/powerpoint/2010/main" val="13105344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grpSp>
        <p:nvGrpSpPr>
          <p:cNvPr id="7" name="Group 6"/>
          <p:cNvGrpSpPr/>
          <p:nvPr/>
        </p:nvGrpSpPr>
        <p:grpSpPr>
          <a:xfrm>
            <a:off x="6082732" y="3383982"/>
            <a:ext cx="5158604" cy="2501587"/>
            <a:chOff x="145473" y="-31355"/>
            <a:chExt cx="5158604" cy="2501587"/>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473" y="-31355"/>
              <a:ext cx="5158604" cy="2501587"/>
            </a:xfrm>
            <a:prstGeom prst="rect">
              <a:avLst/>
            </a:prstGeom>
          </p:spPr>
        </p:pic>
        <p:sp>
          <p:nvSpPr>
            <p:cNvPr id="9" name="Rectangle 8"/>
            <p:cNvSpPr/>
            <p:nvPr/>
          </p:nvSpPr>
          <p:spPr>
            <a:xfrm>
              <a:off x="1221036" y="525370"/>
              <a:ext cx="2695072" cy="584775"/>
            </a:xfrm>
            <a:prstGeom prst="rect">
              <a:avLst/>
            </a:prstGeom>
            <a:noFill/>
          </p:spPr>
          <p:txBody>
            <a:bodyPr wrap="square">
              <a:spAutoFit/>
            </a:bodyPr>
            <a:lstStyle/>
            <a:p>
              <a:pPr algn="ctr"/>
              <a:r>
                <a:rPr lang="fa-IR" sz="3200" dirty="0">
                  <a:solidFill>
                    <a:srgbClr val="231F20"/>
                  </a:solidFill>
                  <a:latin typeface="AmuzehNewNormalPS"/>
                  <a:cs typeface="B Koodak" panose="00000700000000000000" pitchFamily="2" charset="-78"/>
                </a:rPr>
                <a:t>آمریکای شمالی:</a:t>
              </a:r>
              <a:endParaRPr lang="en-US" sz="3200" dirty="0"/>
            </a:p>
          </p:txBody>
        </p:sp>
        <p:sp>
          <p:nvSpPr>
            <p:cNvPr id="10" name="Rectangle 9"/>
            <p:cNvSpPr/>
            <p:nvPr/>
          </p:nvSpPr>
          <p:spPr>
            <a:xfrm>
              <a:off x="1221036" y="1313794"/>
              <a:ext cx="2695072" cy="584775"/>
            </a:xfrm>
            <a:prstGeom prst="rect">
              <a:avLst/>
            </a:prstGeom>
            <a:noFill/>
          </p:spPr>
          <p:txBody>
            <a:bodyPr wrap="square">
              <a:spAutoFit/>
            </a:bodyPr>
            <a:lstStyle/>
            <a:p>
              <a:pPr algn="ctr"/>
              <a:r>
                <a:rPr lang="fa-IR" sz="3200" dirty="0">
                  <a:solidFill>
                    <a:srgbClr val="231F20"/>
                  </a:solidFill>
                  <a:latin typeface="AmuzehNewNormalPS"/>
                  <a:cs typeface="B Koodak" panose="00000700000000000000" pitchFamily="2" charset="-78"/>
                </a:rPr>
                <a:t>راکی ( روشوز)</a:t>
              </a:r>
              <a:endParaRPr lang="en-US" sz="3200" dirty="0"/>
            </a:p>
          </p:txBody>
        </p:sp>
      </p:grpSp>
      <p:grpSp>
        <p:nvGrpSpPr>
          <p:cNvPr id="11" name="Group 10"/>
          <p:cNvGrpSpPr/>
          <p:nvPr/>
        </p:nvGrpSpPr>
        <p:grpSpPr>
          <a:xfrm>
            <a:off x="5752687" y="173397"/>
            <a:ext cx="5561905" cy="2057400"/>
            <a:chOff x="6630095" y="1891145"/>
            <a:chExt cx="5561905" cy="205740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0095" y="1891145"/>
              <a:ext cx="5561905" cy="2057400"/>
            </a:xfrm>
            <a:prstGeom prst="rect">
              <a:avLst/>
            </a:prstGeom>
          </p:spPr>
        </p:pic>
        <p:sp>
          <p:nvSpPr>
            <p:cNvPr id="13" name="Rectangle 12"/>
            <p:cNvSpPr/>
            <p:nvPr/>
          </p:nvSpPr>
          <p:spPr>
            <a:xfrm>
              <a:off x="7148945" y="2616246"/>
              <a:ext cx="4780995" cy="584775"/>
            </a:xfrm>
            <a:prstGeom prst="rect">
              <a:avLst/>
            </a:prstGeom>
            <a:noFill/>
          </p:spPr>
          <p:txBody>
            <a:bodyPr wrap="square">
              <a:spAutoFit/>
            </a:bodyPr>
            <a:lstStyle/>
            <a:p>
              <a:pPr algn="ctr"/>
              <a:r>
                <a:rPr lang="fa-IR" sz="3200" dirty="0">
                  <a:solidFill>
                    <a:srgbClr val="231F20"/>
                  </a:solidFill>
                  <a:latin typeface="AmuzehNewNormalPS"/>
                  <a:cs typeface="B Koodak" panose="00000700000000000000" pitchFamily="2" charset="-78"/>
                </a:rPr>
                <a:t>چین خوردگی های جوان و مرتفع</a:t>
              </a:r>
              <a:endParaRPr lang="en-US" sz="3200" dirty="0"/>
            </a:p>
          </p:txBody>
        </p:sp>
      </p:gr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3887" y="2095847"/>
            <a:ext cx="336293" cy="1345170"/>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8792"/>
            <a:ext cx="5414682" cy="6840415"/>
          </a:xfrm>
          <a:prstGeom prst="rect">
            <a:avLst/>
          </a:prstGeom>
        </p:spPr>
      </p:pic>
      <p:sp>
        <p:nvSpPr>
          <p:cNvPr id="19" name="Rectangle 18"/>
          <p:cNvSpPr/>
          <p:nvPr/>
        </p:nvSpPr>
        <p:spPr>
          <a:xfrm rot="20614737">
            <a:off x="1456973" y="1480931"/>
            <a:ext cx="540327" cy="3706753"/>
          </a:xfrm>
          <a:prstGeom prst="rect">
            <a:avLst/>
          </a:prstGeom>
          <a:noFill/>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3123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99564"/>
          </a:xfrm>
          <a:prstGeom prst="rect">
            <a:avLst/>
          </a:prstGeom>
        </p:spPr>
      </p:pic>
      <p:sp>
        <p:nvSpPr>
          <p:cNvPr id="4" name="Rectangle 3"/>
          <p:cNvSpPr/>
          <p:nvPr/>
        </p:nvSpPr>
        <p:spPr>
          <a:xfrm>
            <a:off x="9340386" y="240258"/>
            <a:ext cx="2695072" cy="1077218"/>
          </a:xfrm>
          <a:prstGeom prst="rect">
            <a:avLst/>
          </a:prstGeom>
          <a:noFill/>
        </p:spPr>
        <p:txBody>
          <a:bodyPr wrap="square">
            <a:spAutoFit/>
          </a:bodyPr>
          <a:lstStyle/>
          <a:p>
            <a:pPr algn="ctr"/>
            <a:r>
              <a:rPr lang="fa-IR" sz="3200" dirty="0">
                <a:solidFill>
                  <a:srgbClr val="231F20"/>
                </a:solidFill>
                <a:latin typeface="AmuzehNewNormalPS"/>
                <a:cs typeface="B Koodak" panose="00000700000000000000" pitchFamily="2" charset="-78"/>
              </a:rPr>
              <a:t>رشته کوه های راکی ( روشوز)</a:t>
            </a:r>
            <a:endParaRPr lang="en-US" sz="3200" dirty="0"/>
          </a:p>
        </p:txBody>
      </p:sp>
    </p:spTree>
    <p:extLst>
      <p:ext uri="{BB962C8B-B14F-4D97-AF65-F5344CB8AC3E}">
        <p14:creationId xmlns:p14="http://schemas.microsoft.com/office/powerpoint/2010/main" val="3336972063"/>
      </p:ext>
    </p:extLst>
  </p:cSld>
  <p:clrMapOvr>
    <a:masterClrMapping/>
  </p:clrMapOvr>
  <mc:AlternateContent xmlns:mc="http://schemas.openxmlformats.org/markup-compatibility/2006" xmlns:p14="http://schemas.microsoft.com/office/powerpoint/2010/main">
    <mc:Choice Requires="p14">
      <p:transition spd="slow" p14:dur="1600">
        <p14:prism dir="r" isContent="1" isInverted="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4" name="Rectangle 3"/>
          <p:cNvSpPr/>
          <p:nvPr/>
        </p:nvSpPr>
        <p:spPr>
          <a:xfrm>
            <a:off x="9340386" y="240258"/>
            <a:ext cx="2695072" cy="1077218"/>
          </a:xfrm>
          <a:prstGeom prst="rect">
            <a:avLst/>
          </a:prstGeom>
          <a:noFill/>
        </p:spPr>
        <p:txBody>
          <a:bodyPr wrap="square">
            <a:spAutoFit/>
          </a:bodyPr>
          <a:lstStyle/>
          <a:p>
            <a:pPr algn="ctr"/>
            <a:r>
              <a:rPr lang="fa-IR" sz="3200" dirty="0">
                <a:solidFill>
                  <a:srgbClr val="231F20"/>
                </a:solidFill>
                <a:latin typeface="AmuzehNewNormalPS"/>
                <a:cs typeface="B Koodak" panose="00000700000000000000" pitchFamily="2" charset="-78"/>
              </a:rPr>
              <a:t>رشته کوه های راکی ( روشوز)</a:t>
            </a:r>
            <a:endParaRPr lang="en-US" sz="3200" dirty="0"/>
          </a:p>
        </p:txBody>
      </p:sp>
    </p:spTree>
    <p:extLst>
      <p:ext uri="{BB962C8B-B14F-4D97-AF65-F5344CB8AC3E}">
        <p14:creationId xmlns:p14="http://schemas.microsoft.com/office/powerpoint/2010/main" val="10374790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3"/>
            <a:ext cx="12192000" cy="6856707"/>
          </a:xfrm>
          <a:prstGeom prst="rect">
            <a:avLst/>
          </a:prstGeom>
        </p:spPr>
      </p:pic>
      <p:sp>
        <p:nvSpPr>
          <p:cNvPr id="3" name="Rectangle 2"/>
          <p:cNvSpPr/>
          <p:nvPr/>
        </p:nvSpPr>
        <p:spPr>
          <a:xfrm>
            <a:off x="9340386" y="240258"/>
            <a:ext cx="2695072" cy="1077218"/>
          </a:xfrm>
          <a:prstGeom prst="rect">
            <a:avLst/>
          </a:prstGeom>
          <a:noFill/>
        </p:spPr>
        <p:txBody>
          <a:bodyPr wrap="square">
            <a:spAutoFit/>
          </a:bodyPr>
          <a:lstStyle/>
          <a:p>
            <a:pPr algn="ctr"/>
            <a:r>
              <a:rPr lang="fa-IR" sz="3200" dirty="0">
                <a:solidFill>
                  <a:srgbClr val="231F20"/>
                </a:solidFill>
                <a:latin typeface="AmuzehNewNormalPS"/>
                <a:cs typeface="B Koodak" panose="00000700000000000000" pitchFamily="2" charset="-78"/>
              </a:rPr>
              <a:t>رشته کوه های راکی ( روشوز)</a:t>
            </a:r>
            <a:endParaRPr lang="en-US" sz="3200" dirty="0"/>
          </a:p>
        </p:txBody>
      </p:sp>
    </p:spTree>
    <p:extLst>
      <p:ext uri="{BB962C8B-B14F-4D97-AF65-F5344CB8AC3E}">
        <p14:creationId xmlns:p14="http://schemas.microsoft.com/office/powerpoint/2010/main" val="313523295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1438" cy="6858001"/>
          </a:xfrm>
          <a:prstGeom prst="rect">
            <a:avLst/>
          </a:prstGeom>
        </p:spPr>
      </p:pic>
      <p:sp>
        <p:nvSpPr>
          <p:cNvPr id="5" name="Rectangle 4"/>
          <p:cNvSpPr/>
          <p:nvPr/>
        </p:nvSpPr>
        <p:spPr>
          <a:xfrm>
            <a:off x="9340386" y="240258"/>
            <a:ext cx="2695072" cy="1077218"/>
          </a:xfrm>
          <a:prstGeom prst="rect">
            <a:avLst/>
          </a:prstGeom>
          <a:noFill/>
        </p:spPr>
        <p:txBody>
          <a:bodyPr wrap="square">
            <a:spAutoFit/>
          </a:bodyPr>
          <a:lstStyle/>
          <a:p>
            <a:pPr algn="ctr"/>
            <a:r>
              <a:rPr lang="fa-IR" sz="3200" dirty="0">
                <a:solidFill>
                  <a:schemeClr val="bg1"/>
                </a:solidFill>
                <a:latin typeface="AmuzehNewNormalPS"/>
                <a:cs typeface="B Koodak" panose="00000700000000000000" pitchFamily="2" charset="-78"/>
              </a:rPr>
              <a:t>رشته کوه های راکی ( روشوز)</a:t>
            </a:r>
            <a:endParaRPr lang="en-US" sz="3200" dirty="0">
              <a:solidFill>
                <a:schemeClr val="bg1"/>
              </a:solidFill>
            </a:endParaRPr>
          </a:p>
        </p:txBody>
      </p:sp>
    </p:spTree>
    <p:extLst>
      <p:ext uri="{BB962C8B-B14F-4D97-AF65-F5344CB8AC3E}">
        <p14:creationId xmlns:p14="http://schemas.microsoft.com/office/powerpoint/2010/main" val="1877195031"/>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grpSp>
        <p:nvGrpSpPr>
          <p:cNvPr id="12" name="Group 11"/>
          <p:cNvGrpSpPr/>
          <p:nvPr/>
        </p:nvGrpSpPr>
        <p:grpSpPr>
          <a:xfrm>
            <a:off x="5752687" y="173397"/>
            <a:ext cx="5561905" cy="2057400"/>
            <a:chOff x="6630095" y="1891145"/>
            <a:chExt cx="5561905" cy="205740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0095" y="1891145"/>
              <a:ext cx="5561905" cy="2057400"/>
            </a:xfrm>
            <a:prstGeom prst="rect">
              <a:avLst/>
            </a:prstGeom>
          </p:spPr>
        </p:pic>
        <p:sp>
          <p:nvSpPr>
            <p:cNvPr id="14" name="Rectangle 13"/>
            <p:cNvSpPr/>
            <p:nvPr/>
          </p:nvSpPr>
          <p:spPr>
            <a:xfrm>
              <a:off x="7148945" y="2616246"/>
              <a:ext cx="4780995" cy="584775"/>
            </a:xfrm>
            <a:prstGeom prst="rect">
              <a:avLst/>
            </a:prstGeom>
            <a:noFill/>
          </p:spPr>
          <p:txBody>
            <a:bodyPr wrap="square">
              <a:spAutoFit/>
            </a:bodyPr>
            <a:lstStyle/>
            <a:p>
              <a:pPr algn="ctr"/>
              <a:r>
                <a:rPr lang="fa-IR" sz="3200" dirty="0">
                  <a:solidFill>
                    <a:srgbClr val="231F20"/>
                  </a:solidFill>
                  <a:latin typeface="AmuzehNewNormalPS"/>
                  <a:cs typeface="B Koodak" panose="00000700000000000000" pitchFamily="2" charset="-78"/>
                </a:rPr>
                <a:t>چین خوردگی های جوان و مرتفع</a:t>
              </a:r>
              <a:endParaRPr lang="en-US" sz="3200" dirty="0"/>
            </a:p>
          </p:txBody>
        </p:sp>
      </p:gr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3887" y="2095847"/>
            <a:ext cx="336293" cy="1345170"/>
          </a:xfrm>
          <a:prstGeom prst="rect">
            <a:avLst/>
          </a:prstGeom>
        </p:spPr>
      </p:pic>
      <p:grpSp>
        <p:nvGrpSpPr>
          <p:cNvPr id="16" name="Group 15"/>
          <p:cNvGrpSpPr/>
          <p:nvPr/>
        </p:nvGrpSpPr>
        <p:grpSpPr>
          <a:xfrm>
            <a:off x="5881600" y="3354929"/>
            <a:ext cx="5304077" cy="2514286"/>
            <a:chOff x="-83466" y="2720049"/>
            <a:chExt cx="5304077" cy="2514286"/>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66" y="2720049"/>
              <a:ext cx="5304077" cy="2514286"/>
            </a:xfrm>
            <a:prstGeom prst="rect">
              <a:avLst/>
            </a:prstGeom>
          </p:spPr>
        </p:pic>
        <p:sp>
          <p:nvSpPr>
            <p:cNvPr id="18" name="Rectangle 17"/>
            <p:cNvSpPr/>
            <p:nvPr/>
          </p:nvSpPr>
          <p:spPr>
            <a:xfrm>
              <a:off x="1221036" y="3202799"/>
              <a:ext cx="2695072" cy="584775"/>
            </a:xfrm>
            <a:prstGeom prst="rect">
              <a:avLst/>
            </a:prstGeom>
            <a:noFill/>
          </p:spPr>
          <p:txBody>
            <a:bodyPr wrap="square">
              <a:spAutoFit/>
            </a:bodyPr>
            <a:lstStyle/>
            <a:p>
              <a:pPr algn="ctr"/>
              <a:r>
                <a:rPr lang="fa-IR" sz="3200" dirty="0">
                  <a:solidFill>
                    <a:srgbClr val="231F20"/>
                  </a:solidFill>
                  <a:latin typeface="AmuzehNewNormalPS"/>
                  <a:cs typeface="B Koodak" panose="00000700000000000000" pitchFamily="2" charset="-78"/>
                </a:rPr>
                <a:t>آمریکای جنوبی:</a:t>
              </a:r>
              <a:endParaRPr lang="en-US" sz="3200" dirty="0"/>
            </a:p>
          </p:txBody>
        </p:sp>
        <p:sp>
          <p:nvSpPr>
            <p:cNvPr id="19" name="Rectangle 18"/>
            <p:cNvSpPr/>
            <p:nvPr/>
          </p:nvSpPr>
          <p:spPr>
            <a:xfrm>
              <a:off x="1377239" y="4118629"/>
              <a:ext cx="2695072" cy="584775"/>
            </a:xfrm>
            <a:prstGeom prst="rect">
              <a:avLst/>
            </a:prstGeom>
            <a:noFill/>
          </p:spPr>
          <p:txBody>
            <a:bodyPr wrap="square">
              <a:spAutoFit/>
            </a:bodyPr>
            <a:lstStyle/>
            <a:p>
              <a:pPr algn="ctr"/>
              <a:r>
                <a:rPr lang="fa-IR" sz="3200" dirty="0">
                  <a:solidFill>
                    <a:srgbClr val="231F20"/>
                  </a:solidFill>
                  <a:latin typeface="AmuzehNewNormalPS"/>
                  <a:cs typeface="B Koodak" panose="00000700000000000000" pitchFamily="2" charset="-78"/>
                </a:rPr>
                <a:t>آند</a:t>
              </a:r>
              <a:endParaRPr lang="en-US" sz="3200" dirty="0"/>
            </a:p>
          </p:txBody>
        </p:sp>
      </p:grp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5774031" cy="6858000"/>
          </a:xfrm>
          <a:prstGeom prst="rect">
            <a:avLst/>
          </a:prstGeom>
        </p:spPr>
      </p:pic>
      <p:sp>
        <p:nvSpPr>
          <p:cNvPr id="21" name="Rectangle 10"/>
          <p:cNvSpPr/>
          <p:nvPr/>
        </p:nvSpPr>
        <p:spPr>
          <a:xfrm rot="21070891">
            <a:off x="656208" y="1531914"/>
            <a:ext cx="1329895" cy="3633178"/>
          </a:xfrm>
          <a:custGeom>
            <a:avLst/>
            <a:gdLst>
              <a:gd name="connsiteX0" fmla="*/ 0 w 540327"/>
              <a:gd name="connsiteY0" fmla="*/ 0 h 3706753"/>
              <a:gd name="connsiteX1" fmla="*/ 540327 w 540327"/>
              <a:gd name="connsiteY1" fmla="*/ 0 h 3706753"/>
              <a:gd name="connsiteX2" fmla="*/ 540327 w 540327"/>
              <a:gd name="connsiteY2" fmla="*/ 3706753 h 3706753"/>
              <a:gd name="connsiteX3" fmla="*/ 0 w 540327"/>
              <a:gd name="connsiteY3" fmla="*/ 3706753 h 3706753"/>
              <a:gd name="connsiteX4" fmla="*/ 0 w 540327"/>
              <a:gd name="connsiteY4" fmla="*/ 0 h 3706753"/>
              <a:gd name="connsiteX0" fmla="*/ 0 w 1233950"/>
              <a:gd name="connsiteY0" fmla="*/ 0 h 3709208"/>
              <a:gd name="connsiteX1" fmla="*/ 1233950 w 1233950"/>
              <a:gd name="connsiteY1" fmla="*/ 2455 h 3709208"/>
              <a:gd name="connsiteX2" fmla="*/ 1233950 w 1233950"/>
              <a:gd name="connsiteY2" fmla="*/ 3709208 h 3709208"/>
              <a:gd name="connsiteX3" fmla="*/ 693623 w 1233950"/>
              <a:gd name="connsiteY3" fmla="*/ 3709208 h 3709208"/>
              <a:gd name="connsiteX4" fmla="*/ 0 w 1233950"/>
              <a:gd name="connsiteY4" fmla="*/ 0 h 3709208"/>
              <a:gd name="connsiteX0" fmla="*/ 0 w 1233950"/>
              <a:gd name="connsiteY0" fmla="*/ 8868 h 3718076"/>
              <a:gd name="connsiteX1" fmla="*/ 1025402 w 1233950"/>
              <a:gd name="connsiteY1" fmla="*/ 0 h 3718076"/>
              <a:gd name="connsiteX2" fmla="*/ 1233950 w 1233950"/>
              <a:gd name="connsiteY2" fmla="*/ 3718076 h 3718076"/>
              <a:gd name="connsiteX3" fmla="*/ 693623 w 1233950"/>
              <a:gd name="connsiteY3" fmla="*/ 3718076 h 3718076"/>
              <a:gd name="connsiteX4" fmla="*/ 0 w 1233950"/>
              <a:gd name="connsiteY4" fmla="*/ 8868 h 3718076"/>
              <a:gd name="connsiteX0" fmla="*/ 0 w 1233950"/>
              <a:gd name="connsiteY0" fmla="*/ 0 h 3709208"/>
              <a:gd name="connsiteX1" fmla="*/ 854740 w 1233950"/>
              <a:gd name="connsiteY1" fmla="*/ 6717 h 3709208"/>
              <a:gd name="connsiteX2" fmla="*/ 1233950 w 1233950"/>
              <a:gd name="connsiteY2" fmla="*/ 3709208 h 3709208"/>
              <a:gd name="connsiteX3" fmla="*/ 693623 w 1233950"/>
              <a:gd name="connsiteY3" fmla="*/ 3709208 h 3709208"/>
              <a:gd name="connsiteX4" fmla="*/ 0 w 1233950"/>
              <a:gd name="connsiteY4" fmla="*/ 0 h 3709208"/>
              <a:gd name="connsiteX0" fmla="*/ 0 w 1233950"/>
              <a:gd name="connsiteY0" fmla="*/ 0 h 3709208"/>
              <a:gd name="connsiteX1" fmla="*/ 854740 w 1233950"/>
              <a:gd name="connsiteY1" fmla="*/ 6717 h 3709208"/>
              <a:gd name="connsiteX2" fmla="*/ 1233950 w 1233950"/>
              <a:gd name="connsiteY2" fmla="*/ 3709208 h 3709208"/>
              <a:gd name="connsiteX3" fmla="*/ 693623 w 1233950"/>
              <a:gd name="connsiteY3" fmla="*/ 3709208 h 3709208"/>
              <a:gd name="connsiteX4" fmla="*/ 0 w 1233950"/>
              <a:gd name="connsiteY4" fmla="*/ 0 h 3709208"/>
              <a:gd name="connsiteX0" fmla="*/ 0 w 1233950"/>
              <a:gd name="connsiteY0" fmla="*/ 0 h 3709208"/>
              <a:gd name="connsiteX1" fmla="*/ 854740 w 1233950"/>
              <a:gd name="connsiteY1" fmla="*/ 6717 h 3709208"/>
              <a:gd name="connsiteX2" fmla="*/ 1233950 w 1233950"/>
              <a:gd name="connsiteY2" fmla="*/ 3709208 h 3709208"/>
              <a:gd name="connsiteX3" fmla="*/ 693623 w 1233950"/>
              <a:gd name="connsiteY3" fmla="*/ 3709208 h 3709208"/>
              <a:gd name="connsiteX4" fmla="*/ 0 w 1233950"/>
              <a:gd name="connsiteY4" fmla="*/ 0 h 3709208"/>
              <a:gd name="connsiteX0" fmla="*/ 0 w 1233950"/>
              <a:gd name="connsiteY0" fmla="*/ 0 h 3709208"/>
              <a:gd name="connsiteX1" fmla="*/ 854740 w 1233950"/>
              <a:gd name="connsiteY1" fmla="*/ 6717 h 3709208"/>
              <a:gd name="connsiteX2" fmla="*/ 1233950 w 1233950"/>
              <a:gd name="connsiteY2" fmla="*/ 3709208 h 3709208"/>
              <a:gd name="connsiteX3" fmla="*/ 693623 w 1233950"/>
              <a:gd name="connsiteY3" fmla="*/ 3709208 h 3709208"/>
              <a:gd name="connsiteX4" fmla="*/ 454183 w 1233950"/>
              <a:gd name="connsiteY4" fmla="*/ 1803420 h 3709208"/>
              <a:gd name="connsiteX5" fmla="*/ 0 w 1233950"/>
              <a:gd name="connsiteY5" fmla="*/ 0 h 3709208"/>
              <a:gd name="connsiteX0" fmla="*/ 0 w 1233950"/>
              <a:gd name="connsiteY0" fmla="*/ 0 h 3709208"/>
              <a:gd name="connsiteX1" fmla="*/ 854740 w 1233950"/>
              <a:gd name="connsiteY1" fmla="*/ 6717 h 3709208"/>
              <a:gd name="connsiteX2" fmla="*/ 1233950 w 1233950"/>
              <a:gd name="connsiteY2" fmla="*/ 3709208 h 3709208"/>
              <a:gd name="connsiteX3" fmla="*/ 693623 w 1233950"/>
              <a:gd name="connsiteY3" fmla="*/ 3709208 h 3709208"/>
              <a:gd name="connsiteX4" fmla="*/ 502028 w 1233950"/>
              <a:gd name="connsiteY4" fmla="*/ 1767994 h 3709208"/>
              <a:gd name="connsiteX5" fmla="*/ 0 w 1233950"/>
              <a:gd name="connsiteY5" fmla="*/ 0 h 3709208"/>
              <a:gd name="connsiteX0" fmla="*/ 0 w 1233950"/>
              <a:gd name="connsiteY0" fmla="*/ 0 h 3709208"/>
              <a:gd name="connsiteX1" fmla="*/ 854740 w 1233950"/>
              <a:gd name="connsiteY1" fmla="*/ 6717 h 3709208"/>
              <a:gd name="connsiteX2" fmla="*/ 1233950 w 1233950"/>
              <a:gd name="connsiteY2" fmla="*/ 3709208 h 3709208"/>
              <a:gd name="connsiteX3" fmla="*/ 693623 w 1233950"/>
              <a:gd name="connsiteY3" fmla="*/ 3709208 h 3709208"/>
              <a:gd name="connsiteX4" fmla="*/ 502028 w 1233950"/>
              <a:gd name="connsiteY4" fmla="*/ 1767994 h 3709208"/>
              <a:gd name="connsiteX5" fmla="*/ 0 w 1233950"/>
              <a:gd name="connsiteY5" fmla="*/ 0 h 3709208"/>
              <a:gd name="connsiteX0" fmla="*/ 0 w 1233950"/>
              <a:gd name="connsiteY0" fmla="*/ 0 h 3709208"/>
              <a:gd name="connsiteX1" fmla="*/ 854740 w 1233950"/>
              <a:gd name="connsiteY1" fmla="*/ 6717 h 3709208"/>
              <a:gd name="connsiteX2" fmla="*/ 1233950 w 1233950"/>
              <a:gd name="connsiteY2" fmla="*/ 3709208 h 3709208"/>
              <a:gd name="connsiteX3" fmla="*/ 693623 w 1233950"/>
              <a:gd name="connsiteY3" fmla="*/ 3709208 h 3709208"/>
              <a:gd name="connsiteX4" fmla="*/ 502028 w 1233950"/>
              <a:gd name="connsiteY4" fmla="*/ 1767994 h 3709208"/>
              <a:gd name="connsiteX5" fmla="*/ 0 w 1233950"/>
              <a:gd name="connsiteY5" fmla="*/ 0 h 3709208"/>
              <a:gd name="connsiteX0" fmla="*/ 0 w 1233950"/>
              <a:gd name="connsiteY0" fmla="*/ 0 h 3709208"/>
              <a:gd name="connsiteX1" fmla="*/ 854740 w 1233950"/>
              <a:gd name="connsiteY1" fmla="*/ 6717 h 3709208"/>
              <a:gd name="connsiteX2" fmla="*/ 1233950 w 1233950"/>
              <a:gd name="connsiteY2" fmla="*/ 3709208 h 3709208"/>
              <a:gd name="connsiteX3" fmla="*/ 693623 w 1233950"/>
              <a:gd name="connsiteY3" fmla="*/ 3709208 h 3709208"/>
              <a:gd name="connsiteX4" fmla="*/ 502028 w 1233950"/>
              <a:gd name="connsiteY4" fmla="*/ 1767994 h 3709208"/>
              <a:gd name="connsiteX5" fmla="*/ 0 w 1233950"/>
              <a:gd name="connsiteY5" fmla="*/ 0 h 3709208"/>
              <a:gd name="connsiteX0" fmla="*/ 0 w 1246380"/>
              <a:gd name="connsiteY0" fmla="*/ 0 h 3709208"/>
              <a:gd name="connsiteX1" fmla="*/ 854740 w 1246380"/>
              <a:gd name="connsiteY1" fmla="*/ 6717 h 3709208"/>
              <a:gd name="connsiteX2" fmla="*/ 1064015 w 1246380"/>
              <a:gd name="connsiteY2" fmla="*/ 868614 h 3709208"/>
              <a:gd name="connsiteX3" fmla="*/ 1233950 w 1246380"/>
              <a:gd name="connsiteY3" fmla="*/ 3709208 h 3709208"/>
              <a:gd name="connsiteX4" fmla="*/ 693623 w 1246380"/>
              <a:gd name="connsiteY4" fmla="*/ 3709208 h 3709208"/>
              <a:gd name="connsiteX5" fmla="*/ 502028 w 1246380"/>
              <a:gd name="connsiteY5" fmla="*/ 1767994 h 3709208"/>
              <a:gd name="connsiteX6" fmla="*/ 0 w 1246380"/>
              <a:gd name="connsiteY6" fmla="*/ 0 h 3709208"/>
              <a:gd name="connsiteX0" fmla="*/ 0 w 1246380"/>
              <a:gd name="connsiteY0" fmla="*/ 0 h 3709208"/>
              <a:gd name="connsiteX1" fmla="*/ 854740 w 1246380"/>
              <a:gd name="connsiteY1" fmla="*/ 6717 h 3709208"/>
              <a:gd name="connsiteX2" fmla="*/ 1064015 w 1246380"/>
              <a:gd name="connsiteY2" fmla="*/ 868614 h 3709208"/>
              <a:gd name="connsiteX3" fmla="*/ 1233950 w 1246380"/>
              <a:gd name="connsiteY3" fmla="*/ 3709208 h 3709208"/>
              <a:gd name="connsiteX4" fmla="*/ 693623 w 1246380"/>
              <a:gd name="connsiteY4" fmla="*/ 3709208 h 3709208"/>
              <a:gd name="connsiteX5" fmla="*/ 502028 w 1246380"/>
              <a:gd name="connsiteY5" fmla="*/ 1767994 h 3709208"/>
              <a:gd name="connsiteX6" fmla="*/ 0 w 1246380"/>
              <a:gd name="connsiteY6" fmla="*/ 0 h 3709208"/>
              <a:gd name="connsiteX0" fmla="*/ 0 w 1246380"/>
              <a:gd name="connsiteY0" fmla="*/ 0 h 3709208"/>
              <a:gd name="connsiteX1" fmla="*/ 628366 w 1246380"/>
              <a:gd name="connsiteY1" fmla="*/ 99985 h 3709208"/>
              <a:gd name="connsiteX2" fmla="*/ 1064015 w 1246380"/>
              <a:gd name="connsiteY2" fmla="*/ 868614 h 3709208"/>
              <a:gd name="connsiteX3" fmla="*/ 1233950 w 1246380"/>
              <a:gd name="connsiteY3" fmla="*/ 3709208 h 3709208"/>
              <a:gd name="connsiteX4" fmla="*/ 693623 w 1246380"/>
              <a:gd name="connsiteY4" fmla="*/ 3709208 h 3709208"/>
              <a:gd name="connsiteX5" fmla="*/ 502028 w 1246380"/>
              <a:gd name="connsiteY5" fmla="*/ 1767994 h 3709208"/>
              <a:gd name="connsiteX6" fmla="*/ 0 w 1246380"/>
              <a:gd name="connsiteY6" fmla="*/ 0 h 3709208"/>
              <a:gd name="connsiteX0" fmla="*/ 0 w 1246380"/>
              <a:gd name="connsiteY0" fmla="*/ 0 h 3709208"/>
              <a:gd name="connsiteX1" fmla="*/ 628366 w 1246380"/>
              <a:gd name="connsiteY1" fmla="*/ 99985 h 3709208"/>
              <a:gd name="connsiteX2" fmla="*/ 1064015 w 1246380"/>
              <a:gd name="connsiteY2" fmla="*/ 868614 h 3709208"/>
              <a:gd name="connsiteX3" fmla="*/ 1233950 w 1246380"/>
              <a:gd name="connsiteY3" fmla="*/ 3709208 h 3709208"/>
              <a:gd name="connsiteX4" fmla="*/ 693623 w 1246380"/>
              <a:gd name="connsiteY4" fmla="*/ 3709208 h 3709208"/>
              <a:gd name="connsiteX5" fmla="*/ 502028 w 1246380"/>
              <a:gd name="connsiteY5" fmla="*/ 1767994 h 3709208"/>
              <a:gd name="connsiteX6" fmla="*/ 0 w 1246380"/>
              <a:gd name="connsiteY6" fmla="*/ 0 h 3709208"/>
              <a:gd name="connsiteX0" fmla="*/ 0 w 1260933"/>
              <a:gd name="connsiteY0" fmla="*/ 0 h 3709208"/>
              <a:gd name="connsiteX1" fmla="*/ 628366 w 1260933"/>
              <a:gd name="connsiteY1" fmla="*/ 99985 h 3709208"/>
              <a:gd name="connsiteX2" fmla="*/ 1182932 w 1260933"/>
              <a:gd name="connsiteY2" fmla="*/ 1338171 h 3709208"/>
              <a:gd name="connsiteX3" fmla="*/ 1233950 w 1260933"/>
              <a:gd name="connsiteY3" fmla="*/ 3709208 h 3709208"/>
              <a:gd name="connsiteX4" fmla="*/ 693623 w 1260933"/>
              <a:gd name="connsiteY4" fmla="*/ 3709208 h 3709208"/>
              <a:gd name="connsiteX5" fmla="*/ 502028 w 1260933"/>
              <a:gd name="connsiteY5" fmla="*/ 1767994 h 3709208"/>
              <a:gd name="connsiteX6" fmla="*/ 0 w 1260933"/>
              <a:gd name="connsiteY6" fmla="*/ 0 h 3709208"/>
              <a:gd name="connsiteX0" fmla="*/ 0 w 1265979"/>
              <a:gd name="connsiteY0" fmla="*/ 0 h 3709208"/>
              <a:gd name="connsiteX1" fmla="*/ 628366 w 1265979"/>
              <a:gd name="connsiteY1" fmla="*/ 99985 h 3709208"/>
              <a:gd name="connsiteX2" fmla="*/ 1182932 w 1265979"/>
              <a:gd name="connsiteY2" fmla="*/ 1338171 h 3709208"/>
              <a:gd name="connsiteX3" fmla="*/ 1233950 w 1265979"/>
              <a:gd name="connsiteY3" fmla="*/ 3709208 h 3709208"/>
              <a:gd name="connsiteX4" fmla="*/ 693623 w 1265979"/>
              <a:gd name="connsiteY4" fmla="*/ 3709208 h 3709208"/>
              <a:gd name="connsiteX5" fmla="*/ 502028 w 1265979"/>
              <a:gd name="connsiteY5" fmla="*/ 1767994 h 3709208"/>
              <a:gd name="connsiteX6" fmla="*/ 0 w 1265979"/>
              <a:gd name="connsiteY6" fmla="*/ 0 h 3709208"/>
              <a:gd name="connsiteX0" fmla="*/ 0 w 1254995"/>
              <a:gd name="connsiteY0" fmla="*/ 0 h 3709208"/>
              <a:gd name="connsiteX1" fmla="*/ 628366 w 1254995"/>
              <a:gd name="connsiteY1" fmla="*/ 99985 h 3709208"/>
              <a:gd name="connsiteX2" fmla="*/ 1133654 w 1254995"/>
              <a:gd name="connsiteY2" fmla="*/ 1244551 h 3709208"/>
              <a:gd name="connsiteX3" fmla="*/ 1233950 w 1254995"/>
              <a:gd name="connsiteY3" fmla="*/ 3709208 h 3709208"/>
              <a:gd name="connsiteX4" fmla="*/ 693623 w 1254995"/>
              <a:gd name="connsiteY4" fmla="*/ 3709208 h 3709208"/>
              <a:gd name="connsiteX5" fmla="*/ 502028 w 1254995"/>
              <a:gd name="connsiteY5" fmla="*/ 1767994 h 3709208"/>
              <a:gd name="connsiteX6" fmla="*/ 0 w 1254995"/>
              <a:gd name="connsiteY6" fmla="*/ 0 h 3709208"/>
              <a:gd name="connsiteX0" fmla="*/ 0 w 1256595"/>
              <a:gd name="connsiteY0" fmla="*/ 0 h 3709208"/>
              <a:gd name="connsiteX1" fmla="*/ 628366 w 1256595"/>
              <a:gd name="connsiteY1" fmla="*/ 99985 h 3709208"/>
              <a:gd name="connsiteX2" fmla="*/ 1143293 w 1256595"/>
              <a:gd name="connsiteY2" fmla="*/ 1181653 h 3709208"/>
              <a:gd name="connsiteX3" fmla="*/ 1233950 w 1256595"/>
              <a:gd name="connsiteY3" fmla="*/ 3709208 h 3709208"/>
              <a:gd name="connsiteX4" fmla="*/ 693623 w 1256595"/>
              <a:gd name="connsiteY4" fmla="*/ 3709208 h 3709208"/>
              <a:gd name="connsiteX5" fmla="*/ 502028 w 1256595"/>
              <a:gd name="connsiteY5" fmla="*/ 1767994 h 3709208"/>
              <a:gd name="connsiteX6" fmla="*/ 0 w 1256595"/>
              <a:gd name="connsiteY6" fmla="*/ 0 h 370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6595" h="3709208">
                <a:moveTo>
                  <a:pt x="0" y="0"/>
                </a:moveTo>
                <a:lnTo>
                  <a:pt x="628366" y="99985"/>
                </a:lnTo>
                <a:cubicBezTo>
                  <a:pt x="822800" y="802093"/>
                  <a:pt x="977626" y="956417"/>
                  <a:pt x="1143293" y="1181653"/>
                </a:cubicBezTo>
                <a:cubicBezTo>
                  <a:pt x="1227942" y="2489160"/>
                  <a:pt x="1292766" y="3231739"/>
                  <a:pt x="1233950" y="3709208"/>
                </a:cubicBezTo>
                <a:lnTo>
                  <a:pt x="693623" y="3709208"/>
                </a:lnTo>
                <a:cubicBezTo>
                  <a:pt x="562274" y="3087321"/>
                  <a:pt x="776912" y="2283601"/>
                  <a:pt x="502028" y="1767994"/>
                </a:cubicBezTo>
                <a:cubicBezTo>
                  <a:pt x="169008" y="1152643"/>
                  <a:pt x="167343" y="589331"/>
                  <a:pt x="0" y="0"/>
                </a:cubicBezTo>
                <a:close/>
              </a:path>
            </a:pathLst>
          </a:custGeom>
          <a:noFill/>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2561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F8A585-6CE1-4F4B-B3C1-595F8A6F9B22}"/>
              </a:ext>
            </a:extLst>
          </p:cNvPr>
          <p:cNvGrpSpPr/>
          <p:nvPr/>
        </p:nvGrpSpPr>
        <p:grpSpPr>
          <a:xfrm>
            <a:off x="0" y="0"/>
            <a:ext cx="12191999" cy="6858000"/>
            <a:chOff x="0" y="0"/>
            <a:chExt cx="12191999" cy="6858000"/>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2" name="Rectangle 21"/>
            <p:cNvSpPr/>
            <p:nvPr/>
          </p:nvSpPr>
          <p:spPr>
            <a:xfrm>
              <a:off x="3239188" y="260133"/>
              <a:ext cx="5757333" cy="769441"/>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fa-IR" sz="4400" dirty="0">
                  <a:ln w="0"/>
                  <a:cs typeface="B Koodak" panose="00000700000000000000" pitchFamily="2" charset="-78"/>
                </a:rPr>
                <a:t>درس 23: قارۀ آمریکا</a:t>
              </a:r>
              <a:endParaRPr lang="en-US" sz="4400" b="0" cap="none" spc="0" dirty="0">
                <a:ln w="0"/>
                <a:solidFill>
                  <a:schemeClr val="tx1"/>
                </a:solidFill>
                <a:cs typeface="B Koodak" panose="00000700000000000000" pitchFamily="2"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029" y="1206145"/>
              <a:ext cx="2279653" cy="2279653"/>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8846" y="3728358"/>
              <a:ext cx="2949075" cy="2529745"/>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573" y="1235701"/>
              <a:ext cx="3850217" cy="2316086"/>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574" y="3728358"/>
              <a:ext cx="3850217" cy="2529745"/>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7921" y="1136348"/>
              <a:ext cx="3850217" cy="2415439"/>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21105" y="3607077"/>
              <a:ext cx="3551785" cy="2651026"/>
            </a:xfrm>
            <a:prstGeom prst="rect">
              <a:avLst/>
            </a:prstGeom>
          </p:spPr>
        </p:pic>
      </p:grpSp>
    </p:spTree>
    <p:extLst>
      <p:ext uri="{BB962C8B-B14F-4D97-AF65-F5344CB8AC3E}">
        <p14:creationId xmlns:p14="http://schemas.microsoft.com/office/powerpoint/2010/main" val="20444532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51"/>
            <a:ext cx="12192000" cy="686035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545" y="-8150"/>
            <a:ext cx="10390909" cy="6866150"/>
          </a:xfrm>
          <a:prstGeom prst="rect">
            <a:avLst/>
          </a:prstGeom>
        </p:spPr>
      </p:pic>
      <p:sp>
        <p:nvSpPr>
          <p:cNvPr id="7" name="Rectangle 6"/>
          <p:cNvSpPr/>
          <p:nvPr/>
        </p:nvSpPr>
        <p:spPr>
          <a:xfrm>
            <a:off x="900545" y="166254"/>
            <a:ext cx="2695072" cy="584775"/>
          </a:xfrm>
          <a:prstGeom prst="rect">
            <a:avLst/>
          </a:prstGeom>
          <a:noFill/>
        </p:spPr>
        <p:txBody>
          <a:bodyPr wrap="square">
            <a:spAutoFit/>
          </a:bodyPr>
          <a:lstStyle/>
          <a:p>
            <a:pPr algn="ctr"/>
            <a:r>
              <a:rPr lang="fa-IR" sz="3200" dirty="0">
                <a:solidFill>
                  <a:srgbClr val="FFFF00"/>
                </a:solidFill>
                <a:latin typeface="AmuzehNewNormalPS"/>
                <a:cs typeface="B Koodak" panose="00000700000000000000" pitchFamily="2" charset="-78"/>
              </a:rPr>
              <a:t>رشته کوه های آند</a:t>
            </a:r>
            <a:endParaRPr lang="en-US" sz="3200" dirty="0">
              <a:solidFill>
                <a:srgbClr val="FFFF00"/>
              </a:solidFill>
            </a:endParaRPr>
          </a:p>
        </p:txBody>
      </p:sp>
    </p:spTree>
    <p:extLst>
      <p:ext uri="{BB962C8B-B14F-4D97-AF65-F5344CB8AC3E}">
        <p14:creationId xmlns:p14="http://schemas.microsoft.com/office/powerpoint/2010/main" val="86876911"/>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496"/>
            <a:ext cx="12192000" cy="686549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1" y="-19595"/>
            <a:ext cx="10287000" cy="6877594"/>
          </a:xfrm>
          <a:prstGeom prst="rect">
            <a:avLst/>
          </a:prstGeom>
        </p:spPr>
      </p:pic>
      <p:sp>
        <p:nvSpPr>
          <p:cNvPr id="7" name="Rectangle 6"/>
          <p:cNvSpPr/>
          <p:nvPr/>
        </p:nvSpPr>
        <p:spPr>
          <a:xfrm>
            <a:off x="8625643" y="0"/>
            <a:ext cx="2695072" cy="584775"/>
          </a:xfrm>
          <a:prstGeom prst="rect">
            <a:avLst/>
          </a:prstGeom>
          <a:noFill/>
        </p:spPr>
        <p:txBody>
          <a:bodyPr wrap="square">
            <a:spAutoFit/>
          </a:bodyPr>
          <a:lstStyle/>
          <a:p>
            <a:pPr algn="ctr"/>
            <a:r>
              <a:rPr lang="fa-IR" sz="3200" dirty="0">
                <a:solidFill>
                  <a:srgbClr val="FFFF00"/>
                </a:solidFill>
                <a:latin typeface="AmuzehNewNormalPS"/>
                <a:cs typeface="B Koodak" panose="00000700000000000000" pitchFamily="2" charset="-78"/>
              </a:rPr>
              <a:t>رشته کوه های آند</a:t>
            </a:r>
            <a:endParaRPr lang="en-US" sz="3200" dirty="0">
              <a:solidFill>
                <a:srgbClr val="FFFF00"/>
              </a:solidFill>
            </a:endParaRPr>
          </a:p>
        </p:txBody>
      </p:sp>
    </p:spTree>
    <p:extLst>
      <p:ext uri="{BB962C8B-B14F-4D97-AF65-F5344CB8AC3E}">
        <p14:creationId xmlns:p14="http://schemas.microsoft.com/office/powerpoint/2010/main" val="1303928394"/>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496"/>
            <a:ext cx="12192000" cy="686549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110" y="-7496"/>
            <a:ext cx="10307781" cy="6864982"/>
          </a:xfrm>
          <a:prstGeom prst="rect">
            <a:avLst/>
          </a:prstGeom>
        </p:spPr>
      </p:pic>
      <p:sp>
        <p:nvSpPr>
          <p:cNvPr id="4" name="Rectangle 3"/>
          <p:cNvSpPr/>
          <p:nvPr/>
        </p:nvSpPr>
        <p:spPr>
          <a:xfrm>
            <a:off x="5153891" y="237944"/>
            <a:ext cx="6096000" cy="830997"/>
          </a:xfrm>
          <a:prstGeom prst="rect">
            <a:avLst/>
          </a:prstGeom>
        </p:spPr>
        <p:txBody>
          <a:bodyPr>
            <a:spAutoFit/>
          </a:bodyPr>
          <a:lstStyle/>
          <a:p>
            <a:pPr algn="ctr"/>
            <a:r>
              <a:rPr lang="fa-IR" sz="2400" dirty="0">
                <a:solidFill>
                  <a:srgbClr val="F2F2F2"/>
                </a:solidFill>
                <a:latin typeface="Tahoma" panose="020B0604030504040204" pitchFamily="34" charset="0"/>
                <a:cs typeface="B Koodak" panose="00000700000000000000" pitchFamily="2" charset="-78"/>
              </a:rPr>
              <a:t>تصوير ديواره شمالي قله هوآسكاران به ارتفاع 6768 متر در رشته كوه هاي آند در كشور پرو.</a:t>
            </a:r>
            <a:endParaRPr lang="en-US" sz="2400" dirty="0">
              <a:cs typeface="B Koodak" panose="00000700000000000000" pitchFamily="2" charset="-78"/>
            </a:endParaRPr>
          </a:p>
        </p:txBody>
      </p:sp>
    </p:spTree>
    <p:extLst>
      <p:ext uri="{BB962C8B-B14F-4D97-AF65-F5344CB8AC3E}">
        <p14:creationId xmlns:p14="http://schemas.microsoft.com/office/powerpoint/2010/main" val="2702067228"/>
      </p:ext>
    </p:extLst>
  </p:cSld>
  <p:clrMapOvr>
    <a:masterClrMapping/>
  </p:clrMapOvr>
  <p:transition spd="slow">
    <p:wheel spokes="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2102" y="145473"/>
            <a:ext cx="428032" cy="726498"/>
          </a:xfrm>
          <a:prstGeom prst="rect">
            <a:avLst/>
          </a:prstGeom>
        </p:spPr>
      </p:pic>
      <p:sp>
        <p:nvSpPr>
          <p:cNvPr id="6" name="Rectangle 5"/>
          <p:cNvSpPr/>
          <p:nvPr/>
        </p:nvSpPr>
        <p:spPr>
          <a:xfrm>
            <a:off x="6567055" y="1017444"/>
            <a:ext cx="5624945" cy="1569660"/>
          </a:xfrm>
          <a:prstGeom prst="rect">
            <a:avLst/>
          </a:prstGeom>
        </p:spPr>
        <p:txBody>
          <a:bodyPr wrap="square">
            <a:spAutoFit/>
          </a:bodyPr>
          <a:lstStyle/>
          <a:p>
            <a:pPr algn="ctr"/>
            <a:r>
              <a:rPr lang="fa-IR" sz="3200" dirty="0">
                <a:solidFill>
                  <a:srgbClr val="231F20"/>
                </a:solidFill>
                <a:latin typeface="AmuzehNewNormalPS"/>
                <a:cs typeface="B Koodak" panose="00000700000000000000" pitchFamily="2" charset="-78"/>
              </a:rPr>
              <a:t>رشته کوه های راکی و آند در‌ کدام‌ سمت‌ قارۀ‌ آمریکا‌ و‌ در‌ امتداد‌ کناره های کدام اقیانوس کشیده شده اند؟</a:t>
            </a:r>
            <a:endParaRPr lang="en-US" sz="32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352381" cy="436190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3845" y="2362762"/>
            <a:ext cx="3342857" cy="4495238"/>
          </a:xfrm>
          <a:prstGeom prst="rect">
            <a:avLst/>
          </a:prstGeom>
        </p:spPr>
      </p:pic>
      <p:grpSp>
        <p:nvGrpSpPr>
          <p:cNvPr id="14" name="Group 13"/>
          <p:cNvGrpSpPr/>
          <p:nvPr/>
        </p:nvGrpSpPr>
        <p:grpSpPr>
          <a:xfrm>
            <a:off x="7283264" y="2936233"/>
            <a:ext cx="4908736" cy="3566197"/>
            <a:chOff x="7283264" y="3185617"/>
            <a:chExt cx="4908736" cy="3566197"/>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3264" y="3185617"/>
              <a:ext cx="4908736" cy="3566197"/>
            </a:xfrm>
            <a:prstGeom prst="rect">
              <a:avLst/>
            </a:prstGeom>
          </p:spPr>
        </p:pic>
        <p:sp>
          <p:nvSpPr>
            <p:cNvPr id="12" name="Rectangle 11"/>
            <p:cNvSpPr/>
            <p:nvPr/>
          </p:nvSpPr>
          <p:spPr>
            <a:xfrm rot="208038">
              <a:off x="8390096" y="4846550"/>
              <a:ext cx="2695072" cy="584775"/>
            </a:xfrm>
            <a:prstGeom prst="rect">
              <a:avLst/>
            </a:prstGeom>
            <a:noFill/>
          </p:spPr>
          <p:txBody>
            <a:bodyPr wrap="square">
              <a:spAutoFit/>
            </a:bodyPr>
            <a:lstStyle/>
            <a:p>
              <a:pPr algn="ctr"/>
              <a:r>
                <a:rPr lang="fa-IR" sz="3200" dirty="0">
                  <a:solidFill>
                    <a:srgbClr val="231F20"/>
                  </a:solidFill>
                  <a:latin typeface="AmuzehNewNormalPS"/>
                  <a:cs typeface="B Koodak" panose="00000700000000000000" pitchFamily="2" charset="-78"/>
                </a:rPr>
                <a:t>سمت غرب</a:t>
              </a:r>
              <a:endParaRPr lang="en-US" sz="3200" dirty="0"/>
            </a:p>
          </p:txBody>
        </p:sp>
        <p:sp>
          <p:nvSpPr>
            <p:cNvPr id="13" name="Rectangle 12"/>
            <p:cNvSpPr/>
            <p:nvPr/>
          </p:nvSpPr>
          <p:spPr>
            <a:xfrm rot="208038">
              <a:off x="8031254" y="5702164"/>
              <a:ext cx="2869728" cy="584775"/>
            </a:xfrm>
            <a:prstGeom prst="rect">
              <a:avLst/>
            </a:prstGeom>
            <a:noFill/>
          </p:spPr>
          <p:txBody>
            <a:bodyPr wrap="square">
              <a:spAutoFit/>
            </a:bodyPr>
            <a:lstStyle/>
            <a:p>
              <a:pPr algn="ctr"/>
              <a:r>
                <a:rPr lang="fa-IR" sz="3200" dirty="0">
                  <a:solidFill>
                    <a:srgbClr val="231F20"/>
                  </a:solidFill>
                  <a:latin typeface="AmuzehNewNormalPS"/>
                  <a:cs typeface="B Koodak" panose="00000700000000000000" pitchFamily="2" charset="-78"/>
                </a:rPr>
                <a:t>امتداد اقیانوس آرام</a:t>
              </a:r>
              <a:endParaRPr lang="en-US" sz="3200" dirty="0"/>
            </a:p>
          </p:txBody>
        </p:sp>
      </p:grpSp>
    </p:spTree>
    <p:extLst>
      <p:ext uri="{BB962C8B-B14F-4D97-AF65-F5344CB8AC3E}">
        <p14:creationId xmlns:p14="http://schemas.microsoft.com/office/powerpoint/2010/main" val="192203341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3"/>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725055" y="616722"/>
            <a:ext cx="10741891" cy="1077218"/>
          </a:xfrm>
          <a:prstGeom prst="rect">
            <a:avLst/>
          </a:prstGeom>
        </p:spPr>
        <p:txBody>
          <a:bodyPr wrap="square">
            <a:spAutoFit/>
          </a:bodyPr>
          <a:lstStyle/>
          <a:p>
            <a:pPr algn="ctr"/>
            <a:r>
              <a:rPr lang="fa-IR" sz="3200" dirty="0">
                <a:solidFill>
                  <a:srgbClr val="231F20"/>
                </a:solidFill>
                <a:latin typeface="AmuzehNewNormalPS"/>
                <a:cs typeface="B Koodak" panose="00000700000000000000" pitchFamily="2" charset="-78"/>
              </a:rPr>
              <a:t>در این مناطق </a:t>
            </a:r>
            <a:r>
              <a:rPr lang="fa-IR" sz="3200" dirty="0">
                <a:solidFill>
                  <a:srgbClr val="0000FF"/>
                </a:solidFill>
                <a:latin typeface="AmuzehNewNormalPS"/>
                <a:cs typeface="B Koodak" panose="00000700000000000000" pitchFamily="2" charset="-78"/>
              </a:rPr>
              <a:t>به دلیل نا آرام بودن پوستۀ زمین </a:t>
            </a:r>
            <a:r>
              <a:rPr lang="fa-IR" sz="3200" dirty="0">
                <a:solidFill>
                  <a:srgbClr val="C00000"/>
                </a:solidFill>
                <a:latin typeface="AmuzehNewNormalPS"/>
                <a:cs typeface="B Koodak" panose="00000700000000000000" pitchFamily="2" charset="-78"/>
              </a:rPr>
              <a:t>آتشفشان ها و زمین لرزه</a:t>
            </a:r>
            <a:r>
              <a:rPr lang="fa-IR" sz="3200" dirty="0">
                <a:solidFill>
                  <a:srgbClr val="231F20"/>
                </a:solidFill>
                <a:latin typeface="AmuzehNewNormalPS"/>
                <a:cs typeface="B Koodak" panose="00000700000000000000" pitchFamily="2" charset="-78"/>
              </a:rPr>
              <a:t> های فراوانی رخ می دهد.</a:t>
            </a:r>
            <a:endParaRPr lang="en-US" sz="3200" dirty="0">
              <a:solidFill>
                <a:srgbClr val="231F20"/>
              </a:solidFill>
              <a:latin typeface="AmuzehNewNormalPS"/>
              <a:cs typeface="B Koodak" panose="00000700000000000000" pitchFamily="2" charset="-78"/>
            </a:endParaRPr>
          </a:p>
        </p:txBody>
      </p:sp>
      <p:sp>
        <p:nvSpPr>
          <p:cNvPr id="12" name="Rectangle 11"/>
          <p:cNvSpPr/>
          <p:nvPr/>
        </p:nvSpPr>
        <p:spPr>
          <a:xfrm>
            <a:off x="0" y="2018274"/>
            <a:ext cx="12192000" cy="584775"/>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wrap="square">
            <a:spAutoFit/>
          </a:bodyPr>
          <a:lstStyle/>
          <a:p>
            <a:pPr algn="ctr"/>
            <a:r>
              <a:rPr lang="fa-IR" sz="3200" dirty="0">
                <a:solidFill>
                  <a:srgbClr val="231F20"/>
                </a:solidFill>
                <a:latin typeface="AmuzehNewNormalPS"/>
                <a:cs typeface="B Koodak" panose="00000700000000000000" pitchFamily="2" charset="-78"/>
              </a:rPr>
              <a:t>آمریکای‌ مرکزی ‌و‌ جزایر‌آنتیل ‌نیز‌سرزمین ‌آتشفشان‌ ها‌ و ‌زمین ‌لرزه‌ ها‌ است.</a:t>
            </a:r>
            <a:endParaRPr lang="en-US" sz="3200" dirty="0">
              <a:solidFill>
                <a:srgbClr val="231F20"/>
              </a:solidFill>
              <a:latin typeface="AmuzehNewNormalPS"/>
              <a:cs typeface="B Koodak" panose="00000700000000000000" pitchFamily="2" charset="-78"/>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0446" y="2696995"/>
            <a:ext cx="5411108" cy="4067058"/>
          </a:xfrm>
          <a:prstGeom prst="rect">
            <a:avLst/>
          </a:prstGeom>
        </p:spPr>
      </p:pic>
    </p:spTree>
    <p:extLst>
      <p:ext uri="{BB962C8B-B14F-4D97-AF65-F5344CB8AC3E}">
        <p14:creationId xmlns:p14="http://schemas.microsoft.com/office/powerpoint/2010/main" val="115633863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861" y="0"/>
            <a:ext cx="9762278" cy="6858000"/>
          </a:xfrm>
          <a:prstGeom prst="rect">
            <a:avLst/>
          </a:prstGeom>
        </p:spPr>
      </p:pic>
    </p:spTree>
    <p:extLst>
      <p:ext uri="{BB962C8B-B14F-4D97-AF65-F5344CB8AC3E}">
        <p14:creationId xmlns:p14="http://schemas.microsoft.com/office/powerpoint/2010/main" val="1720665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163" y="-1"/>
            <a:ext cx="10889673" cy="6858000"/>
          </a:xfrm>
          <a:prstGeom prst="rect">
            <a:avLst/>
          </a:prstGeom>
        </p:spPr>
      </p:pic>
      <p:sp>
        <p:nvSpPr>
          <p:cNvPr id="4" name="Rectangle 3"/>
          <p:cNvSpPr/>
          <p:nvPr/>
        </p:nvSpPr>
        <p:spPr>
          <a:xfrm>
            <a:off x="6095999" y="6165502"/>
            <a:ext cx="4365299" cy="461665"/>
          </a:xfrm>
          <a:prstGeom prst="rect">
            <a:avLst/>
          </a:prstGeom>
        </p:spPr>
        <p:txBody>
          <a:bodyPr wrap="none">
            <a:spAutoFit/>
          </a:bodyPr>
          <a:lstStyle/>
          <a:p>
            <a:r>
              <a:rPr lang="fa-IR" sz="2400" dirty="0">
                <a:solidFill>
                  <a:schemeClr val="bg1"/>
                </a:solidFill>
                <a:latin typeface="IRANSans"/>
                <a:cs typeface="B Koodak" panose="00000700000000000000" pitchFamily="2" charset="-78"/>
              </a:rPr>
              <a:t>آتشفشانِ آرِنال </a:t>
            </a:r>
            <a:r>
              <a:rPr lang="en-US" sz="2400" dirty="0" err="1">
                <a:solidFill>
                  <a:schemeClr val="bg1"/>
                </a:solidFill>
                <a:latin typeface="IRANSans"/>
                <a:cs typeface="B Koodak" panose="00000700000000000000" pitchFamily="2" charset="-78"/>
              </a:rPr>
              <a:t>Arenal</a:t>
            </a:r>
            <a:r>
              <a:rPr lang="en-US" sz="2400" dirty="0">
                <a:solidFill>
                  <a:schemeClr val="bg1"/>
                </a:solidFill>
                <a:latin typeface="IRANSans"/>
                <a:cs typeface="B Koodak" panose="00000700000000000000" pitchFamily="2" charset="-78"/>
              </a:rPr>
              <a:t>)</a:t>
            </a:r>
            <a:r>
              <a:rPr lang="fa-IR" sz="2400" dirty="0">
                <a:solidFill>
                  <a:schemeClr val="bg1"/>
                </a:solidFill>
                <a:latin typeface="IRANSans"/>
                <a:cs typeface="B Koodak" panose="00000700000000000000" pitchFamily="2" charset="-78"/>
              </a:rPr>
              <a:t> </a:t>
            </a:r>
            <a:r>
              <a:rPr lang="en-US" sz="2400" dirty="0">
                <a:solidFill>
                  <a:schemeClr val="bg1"/>
                </a:solidFill>
                <a:latin typeface="IRANSans"/>
                <a:cs typeface="B Koodak" panose="00000700000000000000" pitchFamily="2" charset="-78"/>
              </a:rPr>
              <a:t>(</a:t>
            </a:r>
            <a:r>
              <a:rPr lang="fa-IR" sz="2400" dirty="0">
                <a:solidFill>
                  <a:schemeClr val="bg1"/>
                </a:solidFill>
                <a:latin typeface="IRANSans"/>
                <a:cs typeface="B Koodak" panose="00000700000000000000" pitchFamily="2" charset="-78"/>
              </a:rPr>
              <a:t> در کاستاریکا</a:t>
            </a:r>
            <a:endParaRPr lang="en-US" sz="2400" dirty="0">
              <a:solidFill>
                <a:schemeClr val="bg1"/>
              </a:solidFill>
              <a:cs typeface="B Koodak" panose="00000700000000000000" pitchFamily="2" charset="-78"/>
            </a:endParaRPr>
          </a:p>
        </p:txBody>
      </p:sp>
    </p:spTree>
    <p:extLst>
      <p:ext uri="{BB962C8B-B14F-4D97-AF65-F5344CB8AC3E}">
        <p14:creationId xmlns:p14="http://schemas.microsoft.com/office/powerpoint/2010/main" val="12612681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4" name="Rectangle 3"/>
          <p:cNvSpPr/>
          <p:nvPr/>
        </p:nvSpPr>
        <p:spPr>
          <a:xfrm>
            <a:off x="6636326" y="284247"/>
            <a:ext cx="4365299" cy="461665"/>
          </a:xfrm>
          <a:prstGeom prst="rect">
            <a:avLst/>
          </a:prstGeom>
        </p:spPr>
        <p:txBody>
          <a:bodyPr wrap="none">
            <a:spAutoFit/>
          </a:bodyPr>
          <a:lstStyle/>
          <a:p>
            <a:r>
              <a:rPr lang="fa-IR" sz="2400" dirty="0">
                <a:solidFill>
                  <a:schemeClr val="bg1"/>
                </a:solidFill>
                <a:latin typeface="IRANSans"/>
                <a:cs typeface="B Koodak" panose="00000700000000000000" pitchFamily="2" charset="-78"/>
              </a:rPr>
              <a:t>آتشفشانِ آرِنال </a:t>
            </a:r>
            <a:r>
              <a:rPr lang="en-US" sz="2400" dirty="0" err="1">
                <a:solidFill>
                  <a:schemeClr val="bg1"/>
                </a:solidFill>
                <a:latin typeface="IRANSans"/>
                <a:cs typeface="B Koodak" panose="00000700000000000000" pitchFamily="2" charset="-78"/>
              </a:rPr>
              <a:t>Arenal</a:t>
            </a:r>
            <a:r>
              <a:rPr lang="en-US" sz="2400" dirty="0">
                <a:solidFill>
                  <a:schemeClr val="bg1"/>
                </a:solidFill>
                <a:latin typeface="IRANSans"/>
                <a:cs typeface="B Koodak" panose="00000700000000000000" pitchFamily="2" charset="-78"/>
              </a:rPr>
              <a:t>)</a:t>
            </a:r>
            <a:r>
              <a:rPr lang="fa-IR" sz="2400" dirty="0">
                <a:solidFill>
                  <a:schemeClr val="bg1"/>
                </a:solidFill>
                <a:latin typeface="IRANSans"/>
                <a:cs typeface="B Koodak" panose="00000700000000000000" pitchFamily="2" charset="-78"/>
              </a:rPr>
              <a:t> </a:t>
            </a:r>
            <a:r>
              <a:rPr lang="en-US" sz="2400" dirty="0">
                <a:solidFill>
                  <a:schemeClr val="bg1"/>
                </a:solidFill>
                <a:latin typeface="IRANSans"/>
                <a:cs typeface="B Koodak" panose="00000700000000000000" pitchFamily="2" charset="-78"/>
              </a:rPr>
              <a:t>(</a:t>
            </a:r>
            <a:r>
              <a:rPr lang="fa-IR" sz="2400" dirty="0">
                <a:solidFill>
                  <a:schemeClr val="bg1"/>
                </a:solidFill>
                <a:latin typeface="IRANSans"/>
                <a:cs typeface="B Koodak" panose="00000700000000000000" pitchFamily="2" charset="-78"/>
              </a:rPr>
              <a:t> در کاستاریکا</a:t>
            </a:r>
            <a:endParaRPr lang="en-US" sz="2400" dirty="0">
              <a:solidFill>
                <a:schemeClr val="bg1"/>
              </a:solidFill>
              <a:cs typeface="B Koodak" panose="00000700000000000000" pitchFamily="2" charset="-78"/>
            </a:endParaRPr>
          </a:p>
        </p:txBody>
      </p:sp>
    </p:spTree>
    <p:extLst>
      <p:ext uri="{BB962C8B-B14F-4D97-AF65-F5344CB8AC3E}">
        <p14:creationId xmlns:p14="http://schemas.microsoft.com/office/powerpoint/2010/main" val="7269581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236" y="0"/>
            <a:ext cx="10141527" cy="6855672"/>
          </a:xfrm>
          <a:prstGeom prst="rect">
            <a:avLst/>
          </a:prstGeom>
        </p:spPr>
      </p:pic>
      <p:sp>
        <p:nvSpPr>
          <p:cNvPr id="4" name="Rectangle 3"/>
          <p:cNvSpPr/>
          <p:nvPr/>
        </p:nvSpPr>
        <p:spPr>
          <a:xfrm>
            <a:off x="7193699" y="230971"/>
            <a:ext cx="3414717" cy="523220"/>
          </a:xfrm>
          <a:prstGeom prst="rect">
            <a:avLst/>
          </a:prstGeom>
        </p:spPr>
        <p:txBody>
          <a:bodyPr wrap="none">
            <a:spAutoFit/>
          </a:bodyPr>
          <a:lstStyle/>
          <a:p>
            <a:r>
              <a:rPr lang="fa-IR" sz="2800" dirty="0">
                <a:solidFill>
                  <a:srgbClr val="212121"/>
                </a:solidFill>
                <a:latin typeface="IRANSans"/>
                <a:cs typeface="B Koodak" panose="00000700000000000000" pitchFamily="2" charset="-78"/>
              </a:rPr>
              <a:t> آتشفشانِ پاکایا در گواتمالا</a:t>
            </a:r>
            <a:endParaRPr lang="en-US" sz="2800" dirty="0">
              <a:cs typeface="B Koodak" panose="00000700000000000000" pitchFamily="2" charset="-78"/>
            </a:endParaRPr>
          </a:p>
        </p:txBody>
      </p:sp>
    </p:spTree>
    <p:extLst>
      <p:ext uri="{BB962C8B-B14F-4D97-AF65-F5344CB8AC3E}">
        <p14:creationId xmlns:p14="http://schemas.microsoft.com/office/powerpoint/2010/main" val="83156133"/>
      </p:ext>
    </p:extLst>
  </p:cSld>
  <p:clrMapOvr>
    <a:masterClrMapping/>
  </p:clrMapOvr>
  <mc:AlternateContent xmlns:mc="http://schemas.openxmlformats.org/markup-compatibility/2006" xmlns:p14="http://schemas.microsoft.com/office/powerpoint/2010/main">
    <mc:Choice Requires="p14">
      <p:transition spd="slow" p14:dur="1600">
        <p14:prism dir="r" isContent="1" isInverted="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466" y="0"/>
            <a:ext cx="10295068" cy="6858000"/>
          </a:xfrm>
          <a:prstGeom prst="rect">
            <a:avLst/>
          </a:prstGeom>
        </p:spPr>
      </p:pic>
      <p:sp>
        <p:nvSpPr>
          <p:cNvPr id="4" name="Rectangle 3"/>
          <p:cNvSpPr/>
          <p:nvPr/>
        </p:nvSpPr>
        <p:spPr>
          <a:xfrm>
            <a:off x="7828817" y="0"/>
            <a:ext cx="3414717" cy="523220"/>
          </a:xfrm>
          <a:prstGeom prst="rect">
            <a:avLst/>
          </a:prstGeom>
          <a:solidFill>
            <a:schemeClr val="bg1"/>
          </a:solidFill>
        </p:spPr>
        <p:txBody>
          <a:bodyPr wrap="none">
            <a:spAutoFit/>
          </a:bodyPr>
          <a:lstStyle/>
          <a:p>
            <a:r>
              <a:rPr lang="fa-IR" sz="2800" dirty="0">
                <a:solidFill>
                  <a:srgbClr val="212121"/>
                </a:solidFill>
                <a:latin typeface="IRANSans"/>
                <a:cs typeface="B Koodak" panose="00000700000000000000" pitchFamily="2" charset="-78"/>
              </a:rPr>
              <a:t> آتشفشانِ پاکایا در گواتمالا</a:t>
            </a:r>
            <a:endParaRPr lang="en-US" sz="2800" dirty="0">
              <a:cs typeface="B Koodak" panose="00000700000000000000" pitchFamily="2" charset="-78"/>
            </a:endParaRPr>
          </a:p>
        </p:txBody>
      </p:sp>
    </p:spTree>
    <p:extLst>
      <p:ext uri="{BB962C8B-B14F-4D97-AF65-F5344CB8AC3E}">
        <p14:creationId xmlns:p14="http://schemas.microsoft.com/office/powerpoint/2010/main" val="1648249086"/>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 name="Group 10"/>
          <p:cNvGrpSpPr/>
          <p:nvPr/>
        </p:nvGrpSpPr>
        <p:grpSpPr>
          <a:xfrm>
            <a:off x="3414062" y="-1249015"/>
            <a:ext cx="4972127" cy="3314752"/>
            <a:chOff x="3609933" y="-1118921"/>
            <a:chExt cx="4972127" cy="3314752"/>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9933" y="-1118921"/>
              <a:ext cx="4972127" cy="3314752"/>
            </a:xfrm>
            <a:prstGeom prst="rect">
              <a:avLst/>
            </a:prstGeom>
          </p:spPr>
        </p:pic>
        <p:sp>
          <p:nvSpPr>
            <p:cNvPr id="9" name="Rectangle 8"/>
            <p:cNvSpPr/>
            <p:nvPr/>
          </p:nvSpPr>
          <p:spPr>
            <a:xfrm>
              <a:off x="5168632" y="987190"/>
              <a:ext cx="2521090" cy="584775"/>
            </a:xfrm>
            <a:prstGeom prst="rect">
              <a:avLst/>
            </a:prstGeom>
          </p:spPr>
          <p:txBody>
            <a:bodyPr wrap="square">
              <a:prstTxWarp prst="textArchUp">
                <a:avLst/>
              </a:prstTxWarp>
              <a:spAutoFit/>
            </a:bodyPr>
            <a:lstStyle/>
            <a:p>
              <a:pPr algn="ctr"/>
              <a:r>
                <a:rPr lang="fa-IR" sz="3200" dirty="0">
                  <a:solidFill>
                    <a:srgbClr val="231F20"/>
                  </a:solidFill>
                  <a:latin typeface="AmuzehNewNormalPS"/>
                  <a:cs typeface="B Koodak" panose="00000700000000000000" pitchFamily="2" charset="-78"/>
                </a:rPr>
                <a:t>موقعیت و وسعت</a:t>
              </a:r>
              <a:endParaRPr lang="en-US" sz="3200" dirty="0"/>
            </a:p>
          </p:txBody>
        </p:sp>
      </p:grpSp>
      <p:sp>
        <p:nvSpPr>
          <p:cNvPr id="13" name="Rectangle 12"/>
          <p:cNvSpPr/>
          <p:nvPr/>
        </p:nvSpPr>
        <p:spPr>
          <a:xfrm>
            <a:off x="384462" y="1746626"/>
            <a:ext cx="11423072" cy="584775"/>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fa-IR" sz="3200" dirty="0">
                <a:cs typeface="B Koodak" panose="00000700000000000000" pitchFamily="2" charset="-78"/>
              </a:rPr>
              <a:t>قارۀ آمریکا قارۀ وسیعی است که از قطب شمال تا قطب جنوب کشیده شده است.</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
        <p:nvSpPr>
          <p:cNvPr id="14" name="Rectangle 13"/>
          <p:cNvSpPr/>
          <p:nvPr/>
        </p:nvSpPr>
        <p:spPr>
          <a:xfrm>
            <a:off x="2966603" y="2678554"/>
            <a:ext cx="6258790" cy="584775"/>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fa-IR" sz="3200" dirty="0">
                <a:cs typeface="B Koodak" panose="00000700000000000000" pitchFamily="2" charset="-78"/>
              </a:rPr>
              <a:t>در واقع به دو قارۀ کوچکتر تقسیم می شود:</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
        <p:nvSpPr>
          <p:cNvPr id="26" name="Rectangle 25"/>
          <p:cNvSpPr/>
          <p:nvPr/>
        </p:nvSpPr>
        <p:spPr>
          <a:xfrm>
            <a:off x="1366403" y="5726967"/>
            <a:ext cx="9459190" cy="1077218"/>
          </a:xfrm>
          <a:prstGeom prst="rect">
            <a:avLst/>
          </a:prstGeom>
        </p:spPr>
        <p:txBody>
          <a:bodyPr wrap="square">
            <a:spAutoFit/>
          </a:bodyPr>
          <a:lstStyle/>
          <a:p>
            <a:pPr algn="ctr"/>
            <a:r>
              <a:rPr lang="fa-IR" sz="3200" dirty="0">
                <a:cs typeface="B Koodak" panose="00000700000000000000" pitchFamily="2" charset="-78"/>
              </a:rPr>
              <a:t>این‌ دو‌خشکی ‌بزرگ ‌به‌ وسیله‌ خشکی ‌باریکی‌که‌ «آمریکای مرکزی» نامیده می شود، به یکدیگر متصل اند.</a:t>
            </a:r>
            <a:endParaRPr lang="en-US" sz="3200" dirty="0">
              <a:cs typeface="B Koodak" panose="00000700000000000000" pitchFamily="2" charset="-78"/>
            </a:endParaRPr>
          </a:p>
        </p:txBody>
      </p:sp>
      <p:grpSp>
        <p:nvGrpSpPr>
          <p:cNvPr id="6" name="Group 5"/>
          <p:cNvGrpSpPr/>
          <p:nvPr/>
        </p:nvGrpSpPr>
        <p:grpSpPr>
          <a:xfrm>
            <a:off x="6656032" y="3730972"/>
            <a:ext cx="3460314" cy="1528351"/>
            <a:chOff x="8232574" y="3251467"/>
            <a:chExt cx="3460314" cy="1528351"/>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9198555" y="2285486"/>
              <a:ext cx="1528351" cy="3460314"/>
            </a:xfrm>
            <a:prstGeom prst="rect">
              <a:avLst/>
            </a:prstGeom>
          </p:spPr>
        </p:pic>
        <p:sp>
          <p:nvSpPr>
            <p:cNvPr id="20" name="Rectangle 19"/>
            <p:cNvSpPr/>
            <p:nvPr/>
          </p:nvSpPr>
          <p:spPr>
            <a:xfrm>
              <a:off x="8654696" y="3717538"/>
              <a:ext cx="2616070" cy="584775"/>
            </a:xfrm>
            <a:prstGeom prst="rect">
              <a:avLst/>
            </a:prstGeom>
          </p:spPr>
          <p:txBody>
            <a:bodyPr wrap="square">
              <a:spAutoFit/>
            </a:bodyPr>
            <a:lstStyle/>
            <a:p>
              <a:pPr algn="ctr"/>
              <a:r>
                <a:rPr lang="fa-IR" sz="3200" dirty="0">
                  <a:cs typeface="B Koodak" panose="00000700000000000000" pitchFamily="2" charset="-78"/>
                </a:rPr>
                <a:t>آمریکای شمالی</a:t>
              </a:r>
              <a:endParaRPr lang="en-US" sz="4800" dirty="0">
                <a:cs typeface="B Koodak" panose="00000700000000000000" pitchFamily="2" charset="-78"/>
              </a:endParaRPr>
            </a:p>
          </p:txBody>
        </p:sp>
      </p:grpSp>
      <p:grpSp>
        <p:nvGrpSpPr>
          <p:cNvPr id="21" name="Group 20"/>
          <p:cNvGrpSpPr/>
          <p:nvPr/>
        </p:nvGrpSpPr>
        <p:grpSpPr>
          <a:xfrm>
            <a:off x="2635684" y="3725254"/>
            <a:ext cx="3460314" cy="1528351"/>
            <a:chOff x="8232574" y="3251467"/>
            <a:chExt cx="3460314" cy="1528351"/>
          </a:xfrm>
        </p:grpSpPr>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9198555" y="2285486"/>
              <a:ext cx="1528351" cy="3460314"/>
            </a:xfrm>
            <a:prstGeom prst="rect">
              <a:avLst/>
            </a:prstGeom>
          </p:spPr>
        </p:pic>
        <p:sp>
          <p:nvSpPr>
            <p:cNvPr id="27" name="Rectangle 26"/>
            <p:cNvSpPr/>
            <p:nvPr/>
          </p:nvSpPr>
          <p:spPr>
            <a:xfrm>
              <a:off x="8654696" y="3717538"/>
              <a:ext cx="2616070" cy="584775"/>
            </a:xfrm>
            <a:prstGeom prst="rect">
              <a:avLst/>
            </a:prstGeom>
          </p:spPr>
          <p:txBody>
            <a:bodyPr wrap="square">
              <a:spAutoFit/>
            </a:bodyPr>
            <a:lstStyle/>
            <a:p>
              <a:pPr algn="ctr"/>
              <a:r>
                <a:rPr lang="fa-IR" sz="3200" dirty="0">
                  <a:cs typeface="B Koodak" panose="00000700000000000000" pitchFamily="2" charset="-78"/>
                </a:rPr>
                <a:t>آمریکای جنوبی</a:t>
              </a:r>
              <a:endParaRPr lang="en-US" sz="4800" dirty="0">
                <a:cs typeface="B Koodak" panose="00000700000000000000" pitchFamily="2" charset="-78"/>
              </a:endParaRPr>
            </a:p>
          </p:txBody>
        </p:sp>
      </p:grpSp>
    </p:spTree>
    <p:extLst>
      <p:ext uri="{BB962C8B-B14F-4D97-AF65-F5344CB8AC3E}">
        <p14:creationId xmlns:p14="http://schemas.microsoft.com/office/powerpoint/2010/main" val="4023407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804"/>
            <a:ext cx="12158133" cy="6858000"/>
          </a:xfrm>
          <a:prstGeom prst="rect">
            <a:avLst/>
          </a:prstGeom>
        </p:spPr>
      </p:pic>
      <p:grpSp>
        <p:nvGrpSpPr>
          <p:cNvPr id="7" name="Group 6"/>
          <p:cNvGrpSpPr/>
          <p:nvPr/>
        </p:nvGrpSpPr>
        <p:grpSpPr>
          <a:xfrm>
            <a:off x="2939509" y="-126696"/>
            <a:ext cx="6269304" cy="2682189"/>
            <a:chOff x="4283242" y="2322467"/>
            <a:chExt cx="4372122" cy="2682189"/>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242" y="2322467"/>
              <a:ext cx="4372122" cy="2682189"/>
            </a:xfrm>
            <a:prstGeom prst="rect">
              <a:avLst/>
            </a:prstGeom>
          </p:spPr>
        </p:pic>
        <p:sp>
          <p:nvSpPr>
            <p:cNvPr id="11" name="Rectangle 10"/>
            <p:cNvSpPr/>
            <p:nvPr/>
          </p:nvSpPr>
          <p:spPr>
            <a:xfrm>
              <a:off x="5077940" y="3602922"/>
              <a:ext cx="2737160" cy="1077218"/>
            </a:xfrm>
            <a:prstGeom prst="rect">
              <a:avLst/>
            </a:prstGeom>
            <a:noFill/>
          </p:spPr>
          <p:txBody>
            <a:bodyPr wrap="square">
              <a:spAutoFit/>
            </a:bodyPr>
            <a:lstStyle/>
            <a:p>
              <a:pPr algn="ctr"/>
              <a:r>
                <a:rPr lang="fa-IR" sz="3200" dirty="0">
                  <a:solidFill>
                    <a:srgbClr val="231F20"/>
                  </a:solidFill>
                  <a:latin typeface="AmuzehNewNormalPS"/>
                  <a:cs typeface="B Koodak" panose="00000700000000000000" pitchFamily="2" charset="-78"/>
                </a:rPr>
                <a:t>کوه های کم ارتفاع قدیمی</a:t>
              </a:r>
            </a:p>
            <a:p>
              <a:pPr algn="ctr"/>
              <a:r>
                <a:rPr lang="fa-IR" sz="3200" dirty="0">
                  <a:solidFill>
                    <a:srgbClr val="231F20"/>
                  </a:solidFill>
                  <a:latin typeface="AmuzehNewNormalPS"/>
                  <a:cs typeface="B Koodak" panose="00000700000000000000" pitchFamily="2" charset="-78"/>
                </a:rPr>
                <a:t>(پیر و فرسایش یافته)</a:t>
              </a:r>
              <a:endParaRPr lang="en-US" sz="3200" dirty="0"/>
            </a:p>
          </p:txBody>
        </p:sp>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4175" y="2842579"/>
            <a:ext cx="7161904" cy="1765079"/>
          </a:xfrm>
          <a:prstGeom prst="rect">
            <a:avLst/>
          </a:prstGeom>
        </p:spPr>
      </p:pic>
      <p:sp>
        <p:nvSpPr>
          <p:cNvPr id="13" name="Rectangle 12"/>
          <p:cNvSpPr/>
          <p:nvPr/>
        </p:nvSpPr>
        <p:spPr>
          <a:xfrm>
            <a:off x="8064909" y="3432730"/>
            <a:ext cx="2695072" cy="584775"/>
          </a:xfrm>
          <a:prstGeom prst="rect">
            <a:avLst/>
          </a:prstGeom>
          <a:noFill/>
        </p:spPr>
        <p:txBody>
          <a:bodyPr wrap="square">
            <a:spAutoFit/>
          </a:bodyPr>
          <a:lstStyle/>
          <a:p>
            <a:pPr algn="ctr"/>
            <a:r>
              <a:rPr lang="fa-IR" sz="3200" dirty="0">
                <a:solidFill>
                  <a:srgbClr val="231F20"/>
                </a:solidFill>
                <a:latin typeface="AmuzehNewNormalPS"/>
                <a:cs typeface="B Koodak" panose="00000700000000000000" pitchFamily="2" charset="-78"/>
              </a:rPr>
              <a:t>آمریکای شمالی:</a:t>
            </a:r>
            <a:endParaRPr lang="en-US" sz="3200" dirty="0"/>
          </a:p>
        </p:txBody>
      </p:sp>
      <p:sp>
        <p:nvSpPr>
          <p:cNvPr id="14" name="Rectangle 13"/>
          <p:cNvSpPr/>
          <p:nvPr/>
        </p:nvSpPr>
        <p:spPr>
          <a:xfrm>
            <a:off x="6392357" y="3425895"/>
            <a:ext cx="1895553" cy="584775"/>
          </a:xfrm>
          <a:prstGeom prst="rect">
            <a:avLst/>
          </a:prstGeom>
          <a:noFill/>
        </p:spPr>
        <p:txBody>
          <a:bodyPr wrap="square">
            <a:spAutoFit/>
          </a:bodyPr>
          <a:lstStyle/>
          <a:p>
            <a:pPr algn="ctr"/>
            <a:r>
              <a:rPr lang="fa-IR" sz="3200" dirty="0">
                <a:solidFill>
                  <a:srgbClr val="231F20"/>
                </a:solidFill>
                <a:latin typeface="AmuzehNewNormalPS"/>
                <a:cs typeface="B Koodak" panose="00000700000000000000" pitchFamily="2" charset="-78"/>
              </a:rPr>
              <a:t>تودۀ آپالاش</a:t>
            </a:r>
            <a:endParaRPr lang="en-US" sz="3200" dirty="0"/>
          </a:p>
        </p:txBody>
      </p:sp>
      <p:sp>
        <p:nvSpPr>
          <p:cNvPr id="18" name="Rectangle 17"/>
          <p:cNvSpPr/>
          <p:nvPr/>
        </p:nvSpPr>
        <p:spPr>
          <a:xfrm>
            <a:off x="1413164" y="3425894"/>
            <a:ext cx="3132690" cy="584775"/>
          </a:xfrm>
          <a:prstGeom prst="rect">
            <a:avLst/>
          </a:prstGeom>
          <a:noFill/>
        </p:spPr>
        <p:txBody>
          <a:bodyPr wrap="square">
            <a:spAutoFit/>
          </a:bodyPr>
          <a:lstStyle/>
          <a:p>
            <a:pPr algn="ctr"/>
            <a:r>
              <a:rPr lang="fa-IR" sz="3200" dirty="0">
                <a:solidFill>
                  <a:srgbClr val="231F20"/>
                </a:solidFill>
                <a:latin typeface="AmuzehNewNormalPS"/>
                <a:cs typeface="B Koodak" panose="00000700000000000000" pitchFamily="2" charset="-78"/>
              </a:rPr>
              <a:t>شرق آمریکای شمالی</a:t>
            </a:r>
            <a:endParaRPr lang="en-US" sz="3200" dirty="0"/>
          </a:p>
        </p:txBody>
      </p:sp>
      <p:sp>
        <p:nvSpPr>
          <p:cNvPr id="19" name="Rectangle 18"/>
          <p:cNvSpPr/>
          <p:nvPr/>
        </p:nvSpPr>
        <p:spPr>
          <a:xfrm>
            <a:off x="1438855" y="5540981"/>
            <a:ext cx="3132690" cy="584775"/>
          </a:xfrm>
          <a:prstGeom prst="rect">
            <a:avLst/>
          </a:prstGeom>
          <a:noFill/>
        </p:spPr>
        <p:txBody>
          <a:bodyPr wrap="square">
            <a:spAutoFit/>
          </a:bodyPr>
          <a:lstStyle/>
          <a:p>
            <a:pPr algn="ctr"/>
            <a:r>
              <a:rPr lang="fa-IR" sz="3200" dirty="0">
                <a:solidFill>
                  <a:srgbClr val="231F20"/>
                </a:solidFill>
                <a:latin typeface="AmuzehNewNormalPS"/>
                <a:cs typeface="B Koodak" panose="00000700000000000000" pitchFamily="2" charset="-78"/>
              </a:rPr>
              <a:t>شرق آمریکای جنوبی</a:t>
            </a:r>
            <a:endParaRPr lang="en-US" sz="3200" dirty="0"/>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3887" y="4969876"/>
            <a:ext cx="7161904" cy="1726984"/>
          </a:xfrm>
          <a:prstGeom prst="rect">
            <a:avLst/>
          </a:prstGeom>
        </p:spPr>
      </p:pic>
      <p:sp>
        <p:nvSpPr>
          <p:cNvPr id="21" name="Rectangle 20"/>
          <p:cNvSpPr/>
          <p:nvPr/>
        </p:nvSpPr>
        <p:spPr>
          <a:xfrm>
            <a:off x="8042126" y="5540982"/>
            <a:ext cx="2695072" cy="584775"/>
          </a:xfrm>
          <a:prstGeom prst="rect">
            <a:avLst/>
          </a:prstGeom>
          <a:noFill/>
        </p:spPr>
        <p:txBody>
          <a:bodyPr wrap="square">
            <a:spAutoFit/>
          </a:bodyPr>
          <a:lstStyle/>
          <a:p>
            <a:pPr algn="ctr"/>
            <a:r>
              <a:rPr lang="fa-IR" sz="3200" dirty="0">
                <a:solidFill>
                  <a:srgbClr val="231F20"/>
                </a:solidFill>
                <a:latin typeface="AmuzehNewNormalPS"/>
                <a:cs typeface="B Koodak" panose="00000700000000000000" pitchFamily="2" charset="-78"/>
              </a:rPr>
              <a:t>آمریکای جنوبی:</a:t>
            </a:r>
            <a:endParaRPr lang="en-US" sz="3200" dirty="0"/>
          </a:p>
        </p:txBody>
      </p:sp>
      <p:sp>
        <p:nvSpPr>
          <p:cNvPr id="22" name="Rectangle 21"/>
          <p:cNvSpPr/>
          <p:nvPr/>
        </p:nvSpPr>
        <p:spPr>
          <a:xfrm>
            <a:off x="6369574" y="5544048"/>
            <a:ext cx="1895553" cy="584775"/>
          </a:xfrm>
          <a:prstGeom prst="rect">
            <a:avLst/>
          </a:prstGeom>
          <a:noFill/>
        </p:spPr>
        <p:txBody>
          <a:bodyPr wrap="square">
            <a:spAutoFit/>
          </a:bodyPr>
          <a:lstStyle/>
          <a:p>
            <a:pPr algn="ctr"/>
            <a:r>
              <a:rPr lang="fa-IR" sz="3200" dirty="0">
                <a:solidFill>
                  <a:srgbClr val="231F20"/>
                </a:solidFill>
                <a:latin typeface="AmuzehNewNormalPS"/>
                <a:cs typeface="B Koodak" panose="00000700000000000000" pitchFamily="2" charset="-78"/>
              </a:rPr>
              <a:t>تودۀ برزیل</a:t>
            </a:r>
            <a:endParaRPr lang="en-US" sz="3200" dirty="0"/>
          </a:p>
        </p:txBody>
      </p:sp>
    </p:spTree>
    <p:extLst>
      <p:ext uri="{BB962C8B-B14F-4D97-AF65-F5344CB8AC3E}">
        <p14:creationId xmlns:p14="http://schemas.microsoft.com/office/powerpoint/2010/main" val="2981577949"/>
      </p:ext>
    </p:extLst>
  </p:cSld>
  <p:clrMapOvr>
    <a:masterClrMapping/>
  </p:clrMapOvr>
  <mc:AlternateContent xmlns:mc="http://schemas.openxmlformats.org/markup-compatibility/2006" xmlns:p14="http://schemas.microsoft.com/office/powerpoint/2010/main">
    <mc:Choice Requires="p14">
      <p:transition spd="slow" p14:dur="1400">
        <p14:door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22"/>
                                        </p:tgtEl>
                                        <p:attrNameLst>
                                          <p:attrName>ppt_y</p:attrName>
                                        </p:attrNameLst>
                                      </p:cBhvr>
                                      <p:tavLst>
                                        <p:tav tm="0">
                                          <p:val>
                                            <p:strVal val="#ppt_y"/>
                                          </p:val>
                                        </p:tav>
                                        <p:tav tm="100000">
                                          <p:val>
                                            <p:strVal val="#ppt_y"/>
                                          </p:val>
                                        </p:tav>
                                      </p:tavLst>
                                    </p:anim>
                                    <p:anim calcmode="lin" valueType="num">
                                      <p:cBhvr>
                                        <p:cTn id="23"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19" grpId="0"/>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14682" cy="684041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7969" y="0"/>
            <a:ext cx="5774031" cy="6858000"/>
          </a:xfrm>
          <a:prstGeom prst="rect">
            <a:avLst/>
          </a:prstGeom>
        </p:spPr>
      </p:pic>
      <p:sp>
        <p:nvSpPr>
          <p:cNvPr id="11" name="Rectangle 10"/>
          <p:cNvSpPr/>
          <p:nvPr/>
        </p:nvSpPr>
        <p:spPr>
          <a:xfrm rot="2051771">
            <a:off x="3863263" y="3405024"/>
            <a:ext cx="367803" cy="935182"/>
          </a:xfrm>
          <a:prstGeom prst="rect">
            <a:avLst/>
          </a:prstGeom>
          <a:noFill/>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Rectangle 11"/>
          <p:cNvSpPr/>
          <p:nvPr/>
        </p:nvSpPr>
        <p:spPr>
          <a:xfrm rot="2051771">
            <a:off x="10019071" y="2369632"/>
            <a:ext cx="506940" cy="2025744"/>
          </a:xfrm>
          <a:prstGeom prst="rect">
            <a:avLst/>
          </a:prstGeom>
          <a:noFill/>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90366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9864435" y="311727"/>
            <a:ext cx="2327565" cy="584775"/>
          </a:xfrm>
          <a:prstGeom prst="rect">
            <a:avLst/>
          </a:prstGeom>
          <a:noFill/>
        </p:spPr>
        <p:txBody>
          <a:bodyPr wrap="square">
            <a:spAutoFit/>
          </a:bodyPr>
          <a:lstStyle/>
          <a:p>
            <a:pPr algn="ctr"/>
            <a:r>
              <a:rPr lang="fa-IR" sz="3200" dirty="0">
                <a:solidFill>
                  <a:srgbClr val="231F20"/>
                </a:solidFill>
                <a:latin typeface="AmuzehNewNormalPS"/>
                <a:cs typeface="B Koodak" panose="00000700000000000000" pitchFamily="2" charset="-78"/>
              </a:rPr>
              <a:t>تودۀ آپالاش</a:t>
            </a:r>
            <a:endParaRPr lang="en-US" sz="3200" dirty="0"/>
          </a:p>
        </p:txBody>
      </p:sp>
    </p:spTree>
    <p:extLst>
      <p:ext uri="{BB962C8B-B14F-4D97-AF65-F5344CB8AC3E}">
        <p14:creationId xmlns:p14="http://schemas.microsoft.com/office/powerpoint/2010/main" val="2848129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2" name="Rectangle 21"/>
          <p:cNvSpPr/>
          <p:nvPr/>
        </p:nvSpPr>
        <p:spPr>
          <a:xfrm>
            <a:off x="1253837" y="0"/>
            <a:ext cx="3879273" cy="584775"/>
          </a:xfrm>
          <a:prstGeom prst="rect">
            <a:avLst/>
          </a:prstGeom>
          <a:noFill/>
        </p:spPr>
        <p:txBody>
          <a:bodyPr wrap="square">
            <a:spAutoFit/>
          </a:bodyPr>
          <a:lstStyle/>
          <a:p>
            <a:pPr algn="ctr"/>
            <a:r>
              <a:rPr lang="fa-IR" sz="3200" dirty="0">
                <a:solidFill>
                  <a:srgbClr val="231F20"/>
                </a:solidFill>
                <a:latin typeface="AmuzehNewNormalPS"/>
                <a:cs typeface="B Koodak" panose="00000700000000000000" pitchFamily="2" charset="-78"/>
              </a:rPr>
              <a:t>از کوه های تودۀ آپالاش</a:t>
            </a:r>
            <a:endParaRPr lang="en-US" sz="3200" dirty="0"/>
          </a:p>
        </p:txBody>
      </p:sp>
    </p:spTree>
    <p:extLst>
      <p:ext uri="{BB962C8B-B14F-4D97-AF65-F5344CB8AC3E}">
        <p14:creationId xmlns:p14="http://schemas.microsoft.com/office/powerpoint/2010/main" val="391343095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5188" cy="6858000"/>
          </a:xfrm>
          <a:prstGeom prst="rect">
            <a:avLst/>
          </a:prstGeom>
        </p:spPr>
      </p:pic>
      <p:sp>
        <p:nvSpPr>
          <p:cNvPr id="7" name="Rectangle 6"/>
          <p:cNvSpPr/>
          <p:nvPr/>
        </p:nvSpPr>
        <p:spPr>
          <a:xfrm>
            <a:off x="346739" y="211202"/>
            <a:ext cx="2693366" cy="461665"/>
          </a:xfrm>
          <a:prstGeom prst="rect">
            <a:avLst/>
          </a:prstGeom>
        </p:spPr>
        <p:txBody>
          <a:bodyPr wrap="none">
            <a:spAutoFit/>
          </a:bodyPr>
          <a:lstStyle/>
          <a:p>
            <a:r>
              <a:rPr lang="fa-IR" sz="2400" dirty="0">
                <a:solidFill>
                  <a:srgbClr val="292B2C"/>
                </a:solidFill>
                <a:latin typeface="iranyekan"/>
                <a:cs typeface="B Koodak" panose="00000700000000000000" pitchFamily="2" charset="-78"/>
              </a:rPr>
              <a:t>کوه "کورکوادا" ( برزیل)</a:t>
            </a:r>
            <a:endParaRPr lang="en-US" sz="2400" dirty="0">
              <a:cs typeface="B Koodak" panose="00000700000000000000" pitchFamily="2" charset="-78"/>
            </a:endParaRPr>
          </a:p>
        </p:txBody>
      </p:sp>
    </p:spTree>
    <p:extLst>
      <p:ext uri="{BB962C8B-B14F-4D97-AF65-F5344CB8AC3E}">
        <p14:creationId xmlns:p14="http://schemas.microsoft.com/office/powerpoint/2010/main" val="3741944468"/>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5949585" y="207818"/>
            <a:ext cx="6242415" cy="461665"/>
          </a:xfrm>
          <a:prstGeom prst="rect">
            <a:avLst/>
          </a:prstGeom>
        </p:spPr>
        <p:txBody>
          <a:bodyPr wrap="none">
            <a:spAutoFit/>
          </a:bodyPr>
          <a:lstStyle/>
          <a:p>
            <a:r>
              <a:rPr lang="fa-IR" sz="2400" dirty="0">
                <a:solidFill>
                  <a:srgbClr val="292B2C"/>
                </a:solidFill>
                <a:latin typeface="iranyekan"/>
                <a:cs typeface="B Koodak" panose="00000700000000000000" pitchFamily="2" charset="-78"/>
              </a:rPr>
              <a:t>مجسمه مسیح رهایی بخش بر فراز کوه "کورکوادا" ( برزیل)</a:t>
            </a:r>
            <a:endParaRPr lang="en-US" sz="2400" dirty="0">
              <a:cs typeface="B Koodak" panose="00000700000000000000" pitchFamily="2" charset="-78"/>
            </a:endParaRPr>
          </a:p>
        </p:txBody>
      </p:sp>
    </p:spTree>
    <p:extLst>
      <p:ext uri="{BB962C8B-B14F-4D97-AF65-F5344CB8AC3E}">
        <p14:creationId xmlns:p14="http://schemas.microsoft.com/office/powerpoint/2010/main" val="69184964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345"/>
            <a:ext cx="12192000" cy="6920345"/>
          </a:xfrm>
          <a:prstGeom prst="rect">
            <a:avLst/>
          </a:prstGeom>
        </p:spPr>
      </p:pic>
      <p:grpSp>
        <p:nvGrpSpPr>
          <p:cNvPr id="19" name="Group 18"/>
          <p:cNvGrpSpPr/>
          <p:nvPr/>
        </p:nvGrpSpPr>
        <p:grpSpPr>
          <a:xfrm>
            <a:off x="3909940" y="-124690"/>
            <a:ext cx="4372122" cy="2682189"/>
            <a:chOff x="4283242" y="2322467"/>
            <a:chExt cx="4372122" cy="2682189"/>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242" y="2322467"/>
              <a:ext cx="4372122" cy="2682189"/>
            </a:xfrm>
            <a:prstGeom prst="rect">
              <a:avLst/>
            </a:prstGeom>
          </p:spPr>
        </p:pic>
        <p:sp>
          <p:nvSpPr>
            <p:cNvPr id="21" name="Rectangle 20"/>
            <p:cNvSpPr/>
            <p:nvPr/>
          </p:nvSpPr>
          <p:spPr>
            <a:xfrm>
              <a:off x="5077940" y="3602922"/>
              <a:ext cx="2737160" cy="1077218"/>
            </a:xfrm>
            <a:prstGeom prst="rect">
              <a:avLst/>
            </a:prstGeom>
            <a:noFill/>
          </p:spPr>
          <p:txBody>
            <a:bodyPr wrap="square">
              <a:spAutoFit/>
            </a:bodyPr>
            <a:lstStyle/>
            <a:p>
              <a:pPr algn="ctr"/>
              <a:r>
                <a:rPr lang="fa-IR" sz="3200" dirty="0">
                  <a:solidFill>
                    <a:srgbClr val="231F20"/>
                  </a:solidFill>
                  <a:latin typeface="AmuzehNewNormalPS"/>
                  <a:cs typeface="B Koodak" panose="00000700000000000000" pitchFamily="2" charset="-78"/>
                </a:rPr>
                <a:t>سرزمین های پست و جلگه ای</a:t>
              </a:r>
              <a:endParaRPr lang="en-US" sz="3200" dirty="0"/>
            </a:p>
          </p:txBody>
        </p:sp>
      </p:grpSp>
      <p:grpSp>
        <p:nvGrpSpPr>
          <p:cNvPr id="32" name="Group 31"/>
          <p:cNvGrpSpPr/>
          <p:nvPr/>
        </p:nvGrpSpPr>
        <p:grpSpPr>
          <a:xfrm>
            <a:off x="6578355" y="2642431"/>
            <a:ext cx="4818951" cy="3545860"/>
            <a:chOff x="7373049" y="2557499"/>
            <a:chExt cx="4818951" cy="354586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3049" y="2557499"/>
              <a:ext cx="4818951" cy="3545860"/>
            </a:xfrm>
            <a:prstGeom prst="rect">
              <a:avLst/>
            </a:prstGeom>
          </p:spPr>
        </p:pic>
        <p:sp>
          <p:nvSpPr>
            <p:cNvPr id="27" name="Rectangle 26"/>
            <p:cNvSpPr/>
            <p:nvPr/>
          </p:nvSpPr>
          <p:spPr>
            <a:xfrm>
              <a:off x="8474489" y="4141951"/>
              <a:ext cx="2616070" cy="584775"/>
            </a:xfrm>
            <a:prstGeom prst="rect">
              <a:avLst/>
            </a:prstGeom>
          </p:spPr>
          <p:txBody>
            <a:bodyPr wrap="square">
              <a:spAutoFit/>
            </a:bodyPr>
            <a:lstStyle/>
            <a:p>
              <a:pPr algn="ctr"/>
              <a:r>
                <a:rPr lang="fa-IR" sz="3200" dirty="0">
                  <a:cs typeface="B Koodak" panose="00000700000000000000" pitchFamily="2" charset="-78"/>
                </a:rPr>
                <a:t>آمریکای شمالی:</a:t>
              </a:r>
              <a:endParaRPr lang="en-US" sz="4800" dirty="0">
                <a:cs typeface="B Koodak" panose="00000700000000000000" pitchFamily="2" charset="-78"/>
              </a:endParaRPr>
            </a:p>
          </p:txBody>
        </p:sp>
        <p:sp>
          <p:nvSpPr>
            <p:cNvPr id="28" name="Rectangle 27"/>
            <p:cNvSpPr/>
            <p:nvPr/>
          </p:nvSpPr>
          <p:spPr>
            <a:xfrm>
              <a:off x="8531446" y="4883258"/>
              <a:ext cx="2616070" cy="584775"/>
            </a:xfrm>
            <a:prstGeom prst="rect">
              <a:avLst/>
            </a:prstGeom>
          </p:spPr>
          <p:txBody>
            <a:bodyPr wrap="square">
              <a:spAutoFit/>
            </a:bodyPr>
            <a:lstStyle/>
            <a:p>
              <a:pPr algn="ctr"/>
              <a:r>
                <a:rPr lang="fa-IR" sz="3200" dirty="0">
                  <a:cs typeface="B Koodak" panose="00000700000000000000" pitchFamily="2" charset="-78"/>
                </a:rPr>
                <a:t>می سی سی پی</a:t>
              </a:r>
              <a:endParaRPr lang="en-US" sz="4800" dirty="0">
                <a:cs typeface="B Koodak" panose="00000700000000000000" pitchFamily="2" charset="-78"/>
              </a:endParaRPr>
            </a:p>
          </p:txBody>
        </p:sp>
      </p:grpSp>
      <p:grpSp>
        <p:nvGrpSpPr>
          <p:cNvPr id="33" name="Group 32"/>
          <p:cNvGrpSpPr/>
          <p:nvPr/>
        </p:nvGrpSpPr>
        <p:grpSpPr>
          <a:xfrm>
            <a:off x="964710" y="2642431"/>
            <a:ext cx="4818951" cy="3545860"/>
            <a:chOff x="964710" y="2642431"/>
            <a:chExt cx="4818951" cy="3545860"/>
          </a:xfrm>
        </p:grpSpPr>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710" y="2642431"/>
              <a:ext cx="4818951" cy="3545860"/>
            </a:xfrm>
            <a:prstGeom prst="rect">
              <a:avLst/>
            </a:prstGeom>
          </p:spPr>
        </p:pic>
        <p:sp>
          <p:nvSpPr>
            <p:cNvPr id="30" name="Rectangle 29"/>
            <p:cNvSpPr/>
            <p:nvPr/>
          </p:nvSpPr>
          <p:spPr>
            <a:xfrm>
              <a:off x="2066150" y="4224408"/>
              <a:ext cx="2616070" cy="584775"/>
            </a:xfrm>
            <a:prstGeom prst="rect">
              <a:avLst/>
            </a:prstGeom>
          </p:spPr>
          <p:txBody>
            <a:bodyPr wrap="square">
              <a:spAutoFit/>
            </a:bodyPr>
            <a:lstStyle/>
            <a:p>
              <a:pPr algn="ctr"/>
              <a:r>
                <a:rPr lang="fa-IR" sz="3200" dirty="0">
                  <a:cs typeface="B Koodak" panose="00000700000000000000" pitchFamily="2" charset="-78"/>
                </a:rPr>
                <a:t>آمریکای جنوبی:</a:t>
              </a:r>
              <a:endParaRPr lang="en-US" sz="4800" dirty="0">
                <a:cs typeface="B Koodak" panose="00000700000000000000" pitchFamily="2" charset="-78"/>
              </a:endParaRPr>
            </a:p>
          </p:txBody>
        </p:sp>
        <p:sp>
          <p:nvSpPr>
            <p:cNvPr id="31" name="Rectangle 30"/>
            <p:cNvSpPr/>
            <p:nvPr/>
          </p:nvSpPr>
          <p:spPr>
            <a:xfrm>
              <a:off x="2066150" y="4993191"/>
              <a:ext cx="2616070" cy="584775"/>
            </a:xfrm>
            <a:prstGeom prst="rect">
              <a:avLst/>
            </a:prstGeom>
          </p:spPr>
          <p:txBody>
            <a:bodyPr wrap="square">
              <a:spAutoFit/>
            </a:bodyPr>
            <a:lstStyle/>
            <a:p>
              <a:pPr algn="ctr"/>
              <a:r>
                <a:rPr lang="fa-IR" sz="3200" dirty="0">
                  <a:cs typeface="B Koodak" panose="00000700000000000000" pitchFamily="2" charset="-78"/>
                </a:rPr>
                <a:t>آمازون و پارانا</a:t>
              </a:r>
              <a:endParaRPr lang="en-US" sz="4800" dirty="0">
                <a:cs typeface="B Koodak" panose="00000700000000000000" pitchFamily="2" charset="-78"/>
              </a:endParaRPr>
            </a:p>
          </p:txBody>
        </p:sp>
      </p:grpSp>
    </p:spTree>
    <p:extLst>
      <p:ext uri="{BB962C8B-B14F-4D97-AF65-F5344CB8AC3E}">
        <p14:creationId xmlns:p14="http://schemas.microsoft.com/office/powerpoint/2010/main" val="415279690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heckerboard(across)">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checkerboard(across)">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14682" cy="684041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7968" y="-32725"/>
            <a:ext cx="5774031" cy="6858000"/>
          </a:xfrm>
          <a:prstGeom prst="rect">
            <a:avLst/>
          </a:prstGeom>
        </p:spPr>
      </p:pic>
      <p:sp>
        <p:nvSpPr>
          <p:cNvPr id="8" name="Rectangle 7"/>
          <p:cNvSpPr/>
          <p:nvPr/>
        </p:nvSpPr>
        <p:spPr>
          <a:xfrm rot="2749113">
            <a:off x="3021961" y="3424406"/>
            <a:ext cx="498738" cy="1368699"/>
          </a:xfrm>
          <a:prstGeom prst="rect">
            <a:avLst/>
          </a:prstGeom>
          <a:noFill/>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p:cNvSpPr/>
          <p:nvPr/>
        </p:nvSpPr>
        <p:spPr>
          <a:xfrm rot="5400000">
            <a:off x="8994439" y="1429013"/>
            <a:ext cx="506940" cy="1620982"/>
          </a:xfrm>
          <a:prstGeom prst="rect">
            <a:avLst/>
          </a:prstGeom>
          <a:noFill/>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dirty="0"/>
              <a:t>ر</a:t>
            </a:r>
            <a:endParaRPr lang="en-US" dirty="0"/>
          </a:p>
        </p:txBody>
      </p:sp>
      <p:sp>
        <p:nvSpPr>
          <p:cNvPr id="11" name="Rectangle 10"/>
          <p:cNvSpPr/>
          <p:nvPr/>
        </p:nvSpPr>
        <p:spPr>
          <a:xfrm rot="3443179">
            <a:off x="9019666" y="3670093"/>
            <a:ext cx="506940" cy="1231175"/>
          </a:xfrm>
          <a:prstGeom prst="rect">
            <a:avLst/>
          </a:prstGeom>
          <a:noFill/>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224411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2" name="Group 21"/>
          <p:cNvGrpSpPr/>
          <p:nvPr/>
        </p:nvGrpSpPr>
        <p:grpSpPr>
          <a:xfrm>
            <a:off x="4672444" y="11345"/>
            <a:ext cx="2847109" cy="2150829"/>
            <a:chOff x="4613564" y="353291"/>
            <a:chExt cx="2847109" cy="2150829"/>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3564" y="353291"/>
              <a:ext cx="2847109" cy="2150829"/>
            </a:xfrm>
            <a:prstGeom prst="rect">
              <a:avLst/>
            </a:prstGeom>
          </p:spPr>
        </p:pic>
        <p:sp>
          <p:nvSpPr>
            <p:cNvPr id="21" name="Rectangle 20"/>
            <p:cNvSpPr/>
            <p:nvPr/>
          </p:nvSpPr>
          <p:spPr>
            <a:xfrm>
              <a:off x="5424053" y="1136317"/>
              <a:ext cx="1650629" cy="584775"/>
            </a:xfrm>
            <a:prstGeom prst="rect">
              <a:avLst/>
            </a:prstGeom>
          </p:spPr>
          <p:txBody>
            <a:bodyPr wrap="square">
              <a:spAutoFit/>
            </a:bodyPr>
            <a:lstStyle/>
            <a:p>
              <a:pPr algn="ctr"/>
              <a:r>
                <a:rPr lang="fa-IR" sz="3200" dirty="0">
                  <a:cs typeface="B Koodak" panose="00000700000000000000" pitchFamily="2" charset="-78"/>
                </a:rPr>
                <a:t>آب و هوا</a:t>
              </a:r>
              <a:endParaRPr lang="en-US" sz="4800" dirty="0">
                <a:cs typeface="B Koodak" panose="00000700000000000000" pitchFamily="2" charset="-78"/>
              </a:endParaRPr>
            </a:p>
          </p:txBody>
        </p:sp>
      </p:grpSp>
      <p:sp>
        <p:nvSpPr>
          <p:cNvPr id="26" name="Rectangle 25"/>
          <p:cNvSpPr/>
          <p:nvPr/>
        </p:nvSpPr>
        <p:spPr>
          <a:xfrm>
            <a:off x="2977375" y="2344997"/>
            <a:ext cx="6408699" cy="584775"/>
          </a:xfrm>
          <a:prstGeom prst="rect">
            <a:avLst/>
          </a:prstGeom>
        </p:spPr>
        <p:txBody>
          <a:bodyPr wrap="square">
            <a:spAutoFit/>
          </a:bodyPr>
          <a:lstStyle/>
          <a:p>
            <a:pPr algn="ctr"/>
            <a:r>
              <a:rPr lang="fa-IR" sz="3200" dirty="0">
                <a:cs typeface="B Koodak" panose="00000700000000000000" pitchFamily="2" charset="-78"/>
              </a:rPr>
              <a:t>کشیدگی قاره از قطب شمال تا قطب جنوب</a:t>
            </a:r>
            <a:endParaRPr lang="en-US" sz="4800" dirty="0">
              <a:cs typeface="B Koodak" panose="00000700000000000000" pitchFamily="2" charset="-78"/>
            </a:endParaRPr>
          </a:p>
        </p:txBody>
      </p:sp>
      <p:grpSp>
        <p:nvGrpSpPr>
          <p:cNvPr id="2" name="Group 1"/>
          <p:cNvGrpSpPr/>
          <p:nvPr/>
        </p:nvGrpSpPr>
        <p:grpSpPr>
          <a:xfrm>
            <a:off x="5224855" y="3006941"/>
            <a:ext cx="2166784" cy="1006834"/>
            <a:chOff x="5224855" y="3006941"/>
            <a:chExt cx="2166784" cy="1006834"/>
          </a:xfrm>
        </p:grpSpPr>
        <p:sp>
          <p:nvSpPr>
            <p:cNvPr id="28" name="Rectangle 27"/>
            <p:cNvSpPr/>
            <p:nvPr/>
          </p:nvSpPr>
          <p:spPr>
            <a:xfrm>
              <a:off x="5224855" y="3429000"/>
              <a:ext cx="2166784" cy="584775"/>
            </a:xfrm>
            <a:prstGeom prst="rect">
              <a:avLst/>
            </a:prstGeom>
          </p:spPr>
          <p:txBody>
            <a:bodyPr wrap="square">
              <a:spAutoFit/>
            </a:bodyPr>
            <a:lstStyle/>
            <a:p>
              <a:pPr algn="ctr"/>
              <a:r>
                <a:rPr lang="fa-IR" sz="3200" dirty="0">
                  <a:cs typeface="B Koodak" panose="00000700000000000000" pitchFamily="2" charset="-78"/>
                </a:rPr>
                <a:t>انواع آب و هوا</a:t>
              </a:r>
              <a:endParaRPr lang="en-US" sz="4800" dirty="0">
                <a:cs typeface="B Koodak" panose="00000700000000000000" pitchFamily="2" charset="-78"/>
              </a:endParaRPr>
            </a:p>
          </p:txBody>
        </p:sp>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2522" y="3006941"/>
              <a:ext cx="171450" cy="428625"/>
            </a:xfrm>
            <a:prstGeom prst="rect">
              <a:avLst/>
            </a:prstGeom>
          </p:spPr>
        </p:pic>
      </p:grpSp>
      <p:grpSp>
        <p:nvGrpSpPr>
          <p:cNvPr id="3" name="Group 2"/>
          <p:cNvGrpSpPr/>
          <p:nvPr/>
        </p:nvGrpSpPr>
        <p:grpSpPr>
          <a:xfrm>
            <a:off x="4712356" y="4137572"/>
            <a:ext cx="3191781" cy="1012494"/>
            <a:chOff x="4712356" y="4137572"/>
            <a:chExt cx="3191781" cy="1012494"/>
          </a:xfrm>
        </p:grpSpPr>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2522" y="4137572"/>
              <a:ext cx="171450" cy="428625"/>
            </a:xfrm>
            <a:prstGeom prst="rect">
              <a:avLst/>
            </a:prstGeom>
          </p:spPr>
        </p:pic>
        <p:sp>
          <p:nvSpPr>
            <p:cNvPr id="31" name="Rectangle 30"/>
            <p:cNvSpPr/>
            <p:nvPr/>
          </p:nvSpPr>
          <p:spPr>
            <a:xfrm>
              <a:off x="4712356" y="4565291"/>
              <a:ext cx="3191781" cy="584775"/>
            </a:xfrm>
            <a:prstGeom prst="rect">
              <a:avLst/>
            </a:prstGeom>
          </p:spPr>
          <p:txBody>
            <a:bodyPr wrap="square">
              <a:spAutoFit/>
            </a:bodyPr>
            <a:lstStyle/>
            <a:p>
              <a:pPr algn="ctr"/>
              <a:r>
                <a:rPr lang="fa-IR" sz="3200" dirty="0">
                  <a:cs typeface="B Koodak" panose="00000700000000000000" pitchFamily="2" charset="-78"/>
                </a:rPr>
                <a:t>انواع پوشش گیاهی</a:t>
              </a:r>
              <a:endParaRPr lang="en-US" sz="4800" dirty="0">
                <a:cs typeface="B Koodak" panose="00000700000000000000" pitchFamily="2" charset="-78"/>
              </a:endParaRPr>
            </a:p>
          </p:txBody>
        </p:sp>
      </p:grpSp>
      <p:pic>
        <p:nvPicPr>
          <p:cNvPr id="32" name="Picture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009" y="2637384"/>
            <a:ext cx="3929170" cy="3929170"/>
          </a:xfrm>
          <a:prstGeom prst="rect">
            <a:avLst/>
          </a:prstGeom>
        </p:spPr>
      </p:pic>
    </p:spTree>
    <p:extLst>
      <p:ext uri="{BB962C8B-B14F-4D97-AF65-F5344CB8AC3E}">
        <p14:creationId xmlns:p14="http://schemas.microsoft.com/office/powerpoint/2010/main" val="2725054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3926507" y="150493"/>
            <a:ext cx="4338985" cy="1117198"/>
            <a:chOff x="3926507" y="150493"/>
            <a:chExt cx="4338985" cy="1117198"/>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537401" y="-1460401"/>
              <a:ext cx="1117198" cy="4338985"/>
            </a:xfrm>
            <a:prstGeom prst="rect">
              <a:avLst/>
            </a:prstGeom>
          </p:spPr>
        </p:pic>
        <p:sp>
          <p:nvSpPr>
            <p:cNvPr id="9" name="Rectangle 8"/>
            <p:cNvSpPr/>
            <p:nvPr/>
          </p:nvSpPr>
          <p:spPr>
            <a:xfrm>
              <a:off x="4155735" y="416703"/>
              <a:ext cx="3880529" cy="584775"/>
            </a:xfrm>
            <a:prstGeom prst="rect">
              <a:avLst/>
            </a:prstGeom>
          </p:spPr>
          <p:txBody>
            <a:bodyPr wrap="square">
              <a:spAutoFit/>
            </a:bodyPr>
            <a:lstStyle/>
            <a:p>
              <a:pPr algn="ctr"/>
              <a:r>
                <a:rPr lang="fa-IR" sz="3200" dirty="0">
                  <a:cs typeface="B Koodak" panose="00000700000000000000" pitchFamily="2" charset="-78"/>
                </a:rPr>
                <a:t>آب و هوای قطبی و سرد</a:t>
              </a:r>
              <a:endParaRPr lang="en-US" sz="4800" dirty="0">
                <a:cs typeface="B Koodak" panose="00000700000000000000" pitchFamily="2" charset="-78"/>
              </a:endParaRPr>
            </a:p>
          </p:txBody>
        </p:sp>
      </p:grpSp>
      <p:sp>
        <p:nvSpPr>
          <p:cNvPr id="11" name="Rectangle 10"/>
          <p:cNvSpPr/>
          <p:nvPr/>
        </p:nvSpPr>
        <p:spPr>
          <a:xfrm>
            <a:off x="1222709" y="1533902"/>
            <a:ext cx="9746579" cy="584775"/>
          </a:xfrm>
          <a:prstGeom prst="rect">
            <a:avLst/>
          </a:prstGeom>
        </p:spPr>
        <p:txBody>
          <a:bodyPr wrap="none">
            <a:spAutoFit/>
          </a:bodyPr>
          <a:lstStyle/>
          <a:p>
            <a:r>
              <a:rPr lang="fa-IR" sz="3200" dirty="0">
                <a:cs typeface="B Koodak" panose="00000700000000000000" pitchFamily="2" charset="-78"/>
              </a:rPr>
              <a:t>در آمریکای شمالی و نواحی نزدیک به قطب جنوب در آمریکای جنوبی.</a:t>
            </a:r>
            <a:endParaRPr lang="en-US" sz="3200" dirty="0">
              <a:cs typeface="B Koodak" panose="00000700000000000000" pitchFamily="2" charset="-78"/>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620613" y="2528122"/>
            <a:ext cx="950769" cy="316923"/>
          </a:xfrm>
          <a:prstGeom prst="rect">
            <a:avLst/>
          </a:prstGeom>
        </p:spPr>
      </p:pic>
      <p:sp>
        <p:nvSpPr>
          <p:cNvPr id="13" name="Rectangle 12"/>
          <p:cNvSpPr/>
          <p:nvPr/>
        </p:nvSpPr>
        <p:spPr>
          <a:xfrm>
            <a:off x="4399859" y="3052577"/>
            <a:ext cx="3392275" cy="584775"/>
          </a:xfrm>
          <a:prstGeom prst="rect">
            <a:avLst/>
          </a:prstGeom>
        </p:spPr>
        <p:txBody>
          <a:bodyPr wrap="none">
            <a:spAutoFit/>
          </a:bodyPr>
          <a:lstStyle/>
          <a:p>
            <a:r>
              <a:rPr lang="fa-IR" sz="3200" dirty="0">
                <a:cs typeface="B Koodak" panose="00000700000000000000" pitchFamily="2" charset="-78"/>
              </a:rPr>
              <a:t>بخش اعظم کشور کانادا</a:t>
            </a:r>
            <a:endParaRPr lang="en-US" sz="3200" dirty="0">
              <a:cs typeface="B Koodak" panose="00000700000000000000" pitchFamily="2" charset="-78"/>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72829" y="2578576"/>
            <a:ext cx="3038475" cy="3819525"/>
          </a:xfrm>
          <a:prstGeom prst="rect">
            <a:avLst/>
          </a:prstGeom>
        </p:spPr>
      </p:pic>
      <p:pic>
        <p:nvPicPr>
          <p:cNvPr id="4" name="Picture 3">
            <a:extLst>
              <a:ext uri="{FF2B5EF4-FFF2-40B4-BE49-F238E27FC236}">
                <a16:creationId xmlns:a16="http://schemas.microsoft.com/office/drawing/2014/main" id="{011F7887-1144-4BF3-86BB-D57D9A4E40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5367" y="2112940"/>
            <a:ext cx="1854683" cy="2375398"/>
          </a:xfrm>
          <a:prstGeom prst="rect">
            <a:avLst/>
          </a:prstGeom>
        </p:spPr>
      </p:pic>
      <p:pic>
        <p:nvPicPr>
          <p:cNvPr id="6" name="Picture 5">
            <a:extLst>
              <a:ext uri="{FF2B5EF4-FFF2-40B4-BE49-F238E27FC236}">
                <a16:creationId xmlns:a16="http://schemas.microsoft.com/office/drawing/2014/main" id="{DAD60366-CF1F-4EBB-B60D-B78A64CD0E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64489" y="4284516"/>
            <a:ext cx="1854683" cy="2352613"/>
          </a:xfrm>
          <a:prstGeom prst="rect">
            <a:avLst/>
          </a:prstGeom>
        </p:spPr>
      </p:pic>
    </p:spTree>
    <p:extLst>
      <p:ext uri="{BB962C8B-B14F-4D97-AF65-F5344CB8AC3E}">
        <p14:creationId xmlns:p14="http://schemas.microsoft.com/office/powerpoint/2010/main" val="3407478996"/>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867"/>
            <a:ext cx="12192000" cy="6938010"/>
          </a:xfrm>
          <a:prstGeom prst="rect">
            <a:avLst/>
          </a:prstGeom>
        </p:spPr>
      </p:pic>
      <p:sp>
        <p:nvSpPr>
          <p:cNvPr id="4" name="Rectangle 3"/>
          <p:cNvSpPr/>
          <p:nvPr/>
        </p:nvSpPr>
        <p:spPr>
          <a:xfrm>
            <a:off x="2146746" y="196904"/>
            <a:ext cx="8341895" cy="584775"/>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fa-IR" sz="3200" dirty="0">
                <a:cs typeface="B Koodak" panose="00000700000000000000" pitchFamily="2" charset="-78"/>
              </a:rPr>
              <a:t>آمریکای شمالی، جنوبی و مرکزی را روی نقشه نشان دهید.</a:t>
            </a:r>
            <a:endParaRPr lang="en-US" sz="3200" dirty="0">
              <a:cs typeface="B Koodak" panose="00000700000000000000" pitchFamily="2" charset="-78"/>
            </a:endParaRPr>
          </a:p>
        </p:txBody>
      </p:sp>
      <p:sp>
        <p:nvSpPr>
          <p:cNvPr id="14" name="Rectangle 13"/>
          <p:cNvSpPr/>
          <p:nvPr/>
        </p:nvSpPr>
        <p:spPr>
          <a:xfrm>
            <a:off x="2374698" y="1072334"/>
            <a:ext cx="7442604" cy="584775"/>
          </a:xfrm>
          <a:prstGeom prst="rect">
            <a:avLst/>
          </a:prstGeom>
        </p:spPr>
        <p:txBody>
          <a:bodyPr wrap="square">
            <a:spAutoFit/>
          </a:bodyPr>
          <a:lstStyle/>
          <a:p>
            <a:pPr algn="ctr"/>
            <a:r>
              <a:rPr lang="fa-IR" sz="3200" dirty="0">
                <a:cs typeface="B Koodak" panose="00000700000000000000" pitchFamily="2" charset="-78"/>
              </a:rPr>
              <a:t>قارۀ آمریکا بین کدام اقیانوس ها قرار گرفته است؟</a:t>
            </a:r>
            <a:endParaRPr lang="en-US" dirty="0"/>
          </a:p>
        </p:txBody>
      </p:sp>
      <p:grpSp>
        <p:nvGrpSpPr>
          <p:cNvPr id="17" name="Group 16"/>
          <p:cNvGrpSpPr/>
          <p:nvPr/>
        </p:nvGrpSpPr>
        <p:grpSpPr>
          <a:xfrm>
            <a:off x="614834" y="1723267"/>
            <a:ext cx="9588449" cy="4803848"/>
            <a:chOff x="988906" y="1742425"/>
            <a:chExt cx="9588449" cy="4803848"/>
          </a:xfrm>
        </p:grpSpPr>
        <p:sp>
          <p:nvSpPr>
            <p:cNvPr id="5" name="Rectangle 4"/>
            <p:cNvSpPr/>
            <p:nvPr/>
          </p:nvSpPr>
          <p:spPr>
            <a:xfrm>
              <a:off x="1220736" y="2265914"/>
              <a:ext cx="1430883" cy="380926"/>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r>
                <a:rPr lang="fa-IR" dirty="0">
                  <a:ln w="0"/>
                  <a:effectLst>
                    <a:outerShdw blurRad="38100" dist="19050" dir="2700000" algn="tl" rotWithShape="0">
                      <a:schemeClr val="dk1">
                        <a:alpha val="40000"/>
                      </a:schemeClr>
                    </a:outerShdw>
                  </a:effectLst>
                  <a:cs typeface="B Koodak" panose="00000700000000000000" pitchFamily="2" charset="-78"/>
                </a:rPr>
                <a:t>مدار قطبی شمال</a:t>
              </a:r>
              <a:endParaRPr lang="en-US"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
          <p:nvSpPr>
            <p:cNvPr id="6" name="Rectangle 5"/>
            <p:cNvSpPr/>
            <p:nvPr/>
          </p:nvSpPr>
          <p:spPr>
            <a:xfrm>
              <a:off x="988906" y="3570452"/>
              <a:ext cx="1662713" cy="380926"/>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r>
                <a:rPr lang="fa-IR" dirty="0">
                  <a:ln w="0"/>
                  <a:effectLst>
                    <a:outerShdw blurRad="38100" dist="19050" dir="2700000" algn="tl" rotWithShape="0">
                      <a:schemeClr val="dk1">
                        <a:alpha val="40000"/>
                      </a:schemeClr>
                    </a:outerShdw>
                  </a:effectLst>
                  <a:cs typeface="B Koodak" panose="00000700000000000000" pitchFamily="2" charset="-78"/>
                </a:rPr>
                <a:t>مدار رأس السرطان</a:t>
              </a:r>
              <a:endParaRPr lang="en-US"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
          <p:nvSpPr>
            <p:cNvPr id="7" name="Rectangle 6"/>
            <p:cNvSpPr/>
            <p:nvPr/>
          </p:nvSpPr>
          <p:spPr>
            <a:xfrm>
              <a:off x="1110523" y="4734913"/>
              <a:ext cx="1541095" cy="380926"/>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r>
                <a:rPr lang="fa-IR" dirty="0">
                  <a:ln w="0"/>
                  <a:effectLst>
                    <a:outerShdw blurRad="38100" dist="19050" dir="2700000" algn="tl" rotWithShape="0">
                      <a:schemeClr val="dk1">
                        <a:alpha val="40000"/>
                      </a:schemeClr>
                    </a:outerShdw>
                  </a:effectLst>
                  <a:cs typeface="B Koodak" panose="00000700000000000000" pitchFamily="2" charset="-78"/>
                </a:rPr>
                <a:t>مدار رأس الجدی</a:t>
              </a:r>
              <a:endParaRPr lang="en-US"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
          <p:nvSpPr>
            <p:cNvPr id="8" name="Rectangle 7"/>
            <p:cNvSpPr/>
            <p:nvPr/>
          </p:nvSpPr>
          <p:spPr>
            <a:xfrm>
              <a:off x="1718893" y="4137928"/>
              <a:ext cx="917815" cy="380926"/>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r>
                <a:rPr lang="fa-IR" dirty="0">
                  <a:ln w="0"/>
                  <a:effectLst>
                    <a:outerShdw blurRad="38100" dist="19050" dir="2700000" algn="tl" rotWithShape="0">
                      <a:schemeClr val="dk1">
                        <a:alpha val="40000"/>
                      </a:schemeClr>
                    </a:outerShdw>
                  </a:effectLst>
                  <a:cs typeface="B Koodak" panose="00000700000000000000" pitchFamily="2" charset="-78"/>
                </a:rPr>
                <a:t>خط استوا</a:t>
              </a:r>
              <a:endParaRPr lang="en-US"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
          <p:nvSpPr>
            <p:cNvPr id="9" name="Rectangle 8"/>
            <p:cNvSpPr/>
            <p:nvPr/>
          </p:nvSpPr>
          <p:spPr>
            <a:xfrm>
              <a:off x="1110524" y="5894074"/>
              <a:ext cx="1541096" cy="380926"/>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r>
                <a:rPr lang="fa-IR" dirty="0">
                  <a:ln w="0"/>
                  <a:effectLst>
                    <a:outerShdw blurRad="38100" dist="19050" dir="2700000" algn="tl" rotWithShape="0">
                      <a:schemeClr val="dk1">
                        <a:alpha val="40000"/>
                      </a:schemeClr>
                    </a:outerShdw>
                  </a:effectLst>
                  <a:cs typeface="B Koodak" panose="00000700000000000000" pitchFamily="2" charset="-78"/>
                </a:rPr>
                <a:t>مدار قطبی جنوب</a:t>
              </a:r>
              <a:endParaRPr lang="en-US"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6177" y="1742425"/>
              <a:ext cx="7771178" cy="4803848"/>
            </a:xfrm>
            <a:prstGeom prst="rect">
              <a:avLst/>
            </a:prstGeom>
          </p:spPr>
        </p:pic>
      </p:grpSp>
      <p:sp>
        <p:nvSpPr>
          <p:cNvPr id="18" name="Rectangle 17"/>
          <p:cNvSpPr/>
          <p:nvPr/>
        </p:nvSpPr>
        <p:spPr>
          <a:xfrm>
            <a:off x="3699164" y="2886918"/>
            <a:ext cx="1037565" cy="52322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fa-IR" sz="1400" dirty="0">
                <a:ln w="0"/>
                <a:cs typeface="B Koodak" panose="00000700000000000000" pitchFamily="2" charset="-78"/>
              </a:rPr>
              <a:t>آمریکای شمالی</a:t>
            </a:r>
            <a:endParaRPr lang="en-US" sz="1400" b="0" cap="none" spc="0" dirty="0">
              <a:ln w="0"/>
              <a:solidFill>
                <a:schemeClr val="tx1"/>
              </a:solidFill>
              <a:cs typeface="B Koodak" panose="00000700000000000000" pitchFamily="2" charset="-78"/>
            </a:endParaRPr>
          </a:p>
        </p:txBody>
      </p:sp>
      <p:sp>
        <p:nvSpPr>
          <p:cNvPr id="19" name="Rectangle 18"/>
          <p:cNvSpPr/>
          <p:nvPr/>
        </p:nvSpPr>
        <p:spPr>
          <a:xfrm>
            <a:off x="4529780" y="4382998"/>
            <a:ext cx="1037565" cy="52322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fa-IR" sz="1400" dirty="0">
                <a:ln w="0"/>
                <a:cs typeface="B Koodak" panose="00000700000000000000" pitchFamily="2" charset="-78"/>
              </a:rPr>
              <a:t>آمریکای جنوبی</a:t>
            </a:r>
            <a:endParaRPr lang="en-US" sz="1400" b="0" cap="none" spc="0" dirty="0">
              <a:ln w="0"/>
              <a:solidFill>
                <a:schemeClr val="tx1"/>
              </a:solidFill>
              <a:cs typeface="B Koodak" panose="00000700000000000000" pitchFamily="2" charset="-78"/>
            </a:endParaRPr>
          </a:p>
        </p:txBody>
      </p:sp>
      <p:sp>
        <p:nvSpPr>
          <p:cNvPr id="20" name="Rectangle 19"/>
          <p:cNvSpPr/>
          <p:nvPr/>
        </p:nvSpPr>
        <p:spPr>
          <a:xfrm>
            <a:off x="3311474" y="3877081"/>
            <a:ext cx="1218306" cy="30777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fa-IR" sz="1400" dirty="0">
                <a:ln w="0"/>
                <a:cs typeface="B Koodak" panose="00000700000000000000" pitchFamily="2" charset="-78"/>
              </a:rPr>
              <a:t>آمریکای مرکزی</a:t>
            </a:r>
            <a:endParaRPr lang="en-US" sz="1400" b="0" cap="none" spc="0" dirty="0">
              <a:ln w="0"/>
              <a:solidFill>
                <a:schemeClr val="tx1"/>
              </a:solidFill>
              <a:cs typeface="B Koodak" panose="00000700000000000000" pitchFamily="2" charset="-78"/>
            </a:endParaRPr>
          </a:p>
        </p:txBody>
      </p:sp>
      <p:sp>
        <p:nvSpPr>
          <p:cNvPr id="21" name="Rectangle 20"/>
          <p:cNvSpPr/>
          <p:nvPr/>
        </p:nvSpPr>
        <p:spPr>
          <a:xfrm rot="16200000">
            <a:off x="4960681" y="3494437"/>
            <a:ext cx="1204714" cy="307777"/>
          </a:xfrm>
          <a:prstGeom prst="rect">
            <a:avLst/>
          </a:prstGeom>
          <a:noFill/>
          <a:ln w="28575">
            <a:solidFill>
              <a:srgbClr val="FF0000"/>
            </a:solidFill>
          </a:ln>
        </p:spPr>
        <p:txBody>
          <a:bodyPr wrap="square" lIns="91440" tIns="45720" rIns="91440" bIns="45720">
            <a:spAutoFit/>
            <a:scene3d>
              <a:camera prst="orthographicFront"/>
              <a:lightRig rig="threePt" dir="t"/>
            </a:scene3d>
            <a:sp3d extrusionH="57150">
              <a:bevelT w="38100" h="38100"/>
            </a:sp3d>
          </a:bodyPr>
          <a:lstStyle/>
          <a:p>
            <a:pPr algn="ctr"/>
            <a:r>
              <a:rPr lang="fa-IR" sz="1400" dirty="0">
                <a:ln w="0"/>
                <a:cs typeface="B Koodak" panose="00000700000000000000" pitchFamily="2" charset="-78"/>
              </a:rPr>
              <a:t>اقیانوس اطلس</a:t>
            </a:r>
            <a:endParaRPr lang="en-US" sz="1400" b="0" cap="none" spc="0" dirty="0">
              <a:ln w="0"/>
              <a:solidFill>
                <a:schemeClr val="tx1"/>
              </a:solidFill>
              <a:cs typeface="B Koodak" panose="00000700000000000000" pitchFamily="2" charset="-78"/>
            </a:endParaRPr>
          </a:p>
        </p:txBody>
      </p:sp>
      <p:sp>
        <p:nvSpPr>
          <p:cNvPr id="22" name="Rectangle 21"/>
          <p:cNvSpPr/>
          <p:nvPr/>
        </p:nvSpPr>
        <p:spPr>
          <a:xfrm rot="16200000">
            <a:off x="2393269" y="4128555"/>
            <a:ext cx="1204714" cy="307777"/>
          </a:xfrm>
          <a:prstGeom prst="rect">
            <a:avLst/>
          </a:prstGeom>
          <a:noFill/>
          <a:ln w="28575">
            <a:solidFill>
              <a:srgbClr val="FF0000"/>
            </a:solidFill>
          </a:ln>
        </p:spPr>
        <p:txBody>
          <a:bodyPr wrap="square" lIns="91440" tIns="45720" rIns="91440" bIns="45720">
            <a:spAutoFit/>
            <a:scene3d>
              <a:camera prst="orthographicFront"/>
              <a:lightRig rig="threePt" dir="t"/>
            </a:scene3d>
            <a:sp3d extrusionH="57150">
              <a:bevelT w="38100" h="38100"/>
            </a:sp3d>
          </a:bodyPr>
          <a:lstStyle/>
          <a:p>
            <a:pPr algn="ctr"/>
            <a:r>
              <a:rPr lang="fa-IR" sz="1400" dirty="0">
                <a:ln w="0"/>
                <a:cs typeface="B Koodak" panose="00000700000000000000" pitchFamily="2" charset="-78"/>
              </a:rPr>
              <a:t>اقیانوس آرام</a:t>
            </a:r>
            <a:endParaRPr lang="en-US" sz="1400" b="0" cap="none" spc="0" dirty="0">
              <a:ln w="0"/>
              <a:solidFill>
                <a:schemeClr val="tx1"/>
              </a:solidFill>
              <a:cs typeface="B Koodak" panose="00000700000000000000" pitchFamily="2" charset="-78"/>
            </a:endParaRPr>
          </a:p>
        </p:txBody>
      </p:sp>
    </p:spTree>
    <p:extLst>
      <p:ext uri="{BB962C8B-B14F-4D97-AF65-F5344CB8AC3E}">
        <p14:creationId xmlns:p14="http://schemas.microsoft.com/office/powerpoint/2010/main" val="1975101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righ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up)">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8" grpId="0"/>
      <p:bldP spid="19" grpId="0"/>
      <p:bldP spid="20" grpId="0"/>
      <p:bldP spid="21" grpId="0" animBg="1"/>
      <p:bldP spid="2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981" y="0"/>
            <a:ext cx="10474038" cy="6849687"/>
          </a:xfrm>
          <a:prstGeom prst="rect">
            <a:avLst/>
          </a:prstGeom>
        </p:spPr>
      </p:pic>
      <p:sp>
        <p:nvSpPr>
          <p:cNvPr id="7" name="Rectangle 6"/>
          <p:cNvSpPr/>
          <p:nvPr/>
        </p:nvSpPr>
        <p:spPr>
          <a:xfrm>
            <a:off x="6722689" y="168625"/>
            <a:ext cx="4333238" cy="461665"/>
          </a:xfrm>
          <a:prstGeom prst="rect">
            <a:avLst/>
          </a:prstGeom>
        </p:spPr>
        <p:txBody>
          <a:bodyPr wrap="none">
            <a:spAutoFit/>
          </a:bodyPr>
          <a:lstStyle/>
          <a:p>
            <a:r>
              <a:rPr lang="fa-IR" sz="2400" dirty="0">
                <a:solidFill>
                  <a:srgbClr val="292B2C"/>
                </a:solidFill>
                <a:latin typeface="iranyekan"/>
                <a:cs typeface="B Koodak" panose="00000700000000000000" pitchFamily="2" charset="-78"/>
                <a:hlinkClick r:id="rId4"/>
              </a:rPr>
              <a:t>نمایی زیبا از حرکت قطار در آلبرتا، کانادا</a:t>
            </a:r>
            <a:endParaRPr lang="en-US" sz="2400" dirty="0">
              <a:solidFill>
                <a:srgbClr val="292B2C"/>
              </a:solidFill>
              <a:latin typeface="iranyekan"/>
              <a:cs typeface="B Koodak" panose="00000700000000000000" pitchFamily="2" charset="-78"/>
            </a:endParaRPr>
          </a:p>
        </p:txBody>
      </p:sp>
    </p:spTree>
    <p:extLst>
      <p:ext uri="{BB962C8B-B14F-4D97-AF65-F5344CB8AC3E}">
        <p14:creationId xmlns:p14="http://schemas.microsoft.com/office/powerpoint/2010/main" val="1037889315"/>
      </p:ext>
    </p:extLst>
  </p:cSld>
  <p:clrMapOvr>
    <a:masterClrMapping/>
  </p:clrMapOvr>
  <mc:AlternateContent xmlns:mc="http://schemas.openxmlformats.org/markup-compatibility/2006" xmlns:p14="http://schemas.microsoft.com/office/powerpoint/2010/main">
    <mc:Choice Requires="p14">
      <p:transition spd="slow" p14:dur="1600">
        <p14:prism dir="r" isContent="1" isInverted="1"/>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251697" y="6151419"/>
            <a:ext cx="1757212" cy="461665"/>
          </a:xfrm>
          <a:prstGeom prst="rect">
            <a:avLst/>
          </a:prstGeom>
        </p:spPr>
        <p:txBody>
          <a:bodyPr wrap="none">
            <a:spAutoFit/>
          </a:bodyPr>
          <a:lstStyle/>
          <a:p>
            <a:r>
              <a:rPr lang="fa-IR" sz="2400" dirty="0">
                <a:solidFill>
                  <a:srgbClr val="292B2C"/>
                </a:solidFill>
                <a:latin typeface="iranyekan"/>
                <a:cs typeface="B Koodak" panose="00000700000000000000" pitchFamily="2" charset="-78"/>
              </a:rPr>
              <a:t>ونکوور ( کانادا)</a:t>
            </a:r>
            <a:endParaRPr lang="en-US" sz="2400" dirty="0">
              <a:cs typeface="B Koodak" panose="00000700000000000000" pitchFamily="2" charset="-78"/>
            </a:endParaRPr>
          </a:p>
        </p:txBody>
      </p:sp>
    </p:spTree>
    <p:extLst>
      <p:ext uri="{BB962C8B-B14F-4D97-AF65-F5344CB8AC3E}">
        <p14:creationId xmlns:p14="http://schemas.microsoft.com/office/powerpoint/2010/main" val="65742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8419698" y="332510"/>
            <a:ext cx="3231975" cy="461665"/>
          </a:xfrm>
          <a:prstGeom prst="rect">
            <a:avLst/>
          </a:prstGeom>
        </p:spPr>
        <p:txBody>
          <a:bodyPr wrap="none">
            <a:spAutoFit/>
          </a:bodyPr>
          <a:lstStyle/>
          <a:p>
            <a:r>
              <a:rPr lang="fa-IR" sz="2400" dirty="0">
                <a:solidFill>
                  <a:srgbClr val="292B2C"/>
                </a:solidFill>
                <a:latin typeface="iranyekan"/>
                <a:cs typeface="B Koodak" panose="00000700000000000000" pitchFamily="2" charset="-78"/>
              </a:rPr>
              <a:t>طبیعت زیبای زمستانی (کانادا)</a:t>
            </a:r>
            <a:endParaRPr lang="en-US" sz="2400" dirty="0">
              <a:cs typeface="B Koodak" panose="00000700000000000000" pitchFamily="2" charset="-78"/>
            </a:endParaRPr>
          </a:p>
        </p:txBody>
      </p:sp>
    </p:spTree>
    <p:extLst>
      <p:ext uri="{BB962C8B-B14F-4D97-AF65-F5344CB8AC3E}">
        <p14:creationId xmlns:p14="http://schemas.microsoft.com/office/powerpoint/2010/main" val="2510480993"/>
      </p:ext>
    </p:extLst>
  </p:cSld>
  <p:clrMapOvr>
    <a:masterClrMapping/>
  </p:clrMapOvr>
  <p:transition spd="slow">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p:cNvGrpSpPr/>
          <p:nvPr/>
        </p:nvGrpSpPr>
        <p:grpSpPr>
          <a:xfrm>
            <a:off x="3926507" y="150493"/>
            <a:ext cx="4781075" cy="1343428"/>
            <a:chOff x="3926507" y="150493"/>
            <a:chExt cx="4338985" cy="1343428"/>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537401" y="-1460401"/>
              <a:ext cx="1117198" cy="4338985"/>
            </a:xfrm>
            <a:prstGeom prst="rect">
              <a:avLst/>
            </a:prstGeom>
          </p:spPr>
        </p:pic>
        <p:sp>
          <p:nvSpPr>
            <p:cNvPr id="8" name="Rectangle 7"/>
            <p:cNvSpPr/>
            <p:nvPr/>
          </p:nvSpPr>
          <p:spPr>
            <a:xfrm>
              <a:off x="4155735" y="416703"/>
              <a:ext cx="3880529" cy="1077218"/>
            </a:xfrm>
            <a:prstGeom prst="rect">
              <a:avLst/>
            </a:prstGeom>
          </p:spPr>
          <p:txBody>
            <a:bodyPr wrap="square">
              <a:spAutoFit/>
            </a:bodyPr>
            <a:lstStyle/>
            <a:p>
              <a:pPr algn="ctr"/>
              <a:r>
                <a:rPr lang="fa-IR" sz="3200" dirty="0">
                  <a:cs typeface="B Koodak" panose="00000700000000000000" pitchFamily="2" charset="-78"/>
                </a:rPr>
                <a:t>آب و هوای معتدل اقیانوسی</a:t>
              </a:r>
              <a:endParaRPr lang="en-US" sz="4800" dirty="0">
                <a:cs typeface="B Koodak" panose="00000700000000000000" pitchFamily="2" charset="-78"/>
              </a:endParaRPr>
            </a:p>
          </p:txBody>
        </p:sp>
      </p:grpSp>
      <p:sp>
        <p:nvSpPr>
          <p:cNvPr id="9" name="Rectangle 8"/>
          <p:cNvSpPr/>
          <p:nvPr/>
        </p:nvSpPr>
        <p:spPr>
          <a:xfrm>
            <a:off x="4707469" y="1760132"/>
            <a:ext cx="3219151" cy="584775"/>
          </a:xfrm>
          <a:prstGeom prst="rect">
            <a:avLst/>
          </a:prstGeom>
        </p:spPr>
        <p:txBody>
          <a:bodyPr wrap="none">
            <a:spAutoFit/>
          </a:bodyPr>
          <a:lstStyle/>
          <a:p>
            <a:pPr algn="just"/>
            <a:r>
              <a:rPr lang="fa-IR" sz="3200" dirty="0">
                <a:cs typeface="B Koodak" panose="00000700000000000000" pitchFamily="2" charset="-78"/>
              </a:rPr>
              <a:t>در سواحل قارۀ آمریکا</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462588" y="2471724"/>
            <a:ext cx="1266825" cy="838200"/>
          </a:xfrm>
          <a:prstGeom prst="rect">
            <a:avLst/>
          </a:prstGeom>
        </p:spPr>
      </p:pic>
      <p:sp>
        <p:nvSpPr>
          <p:cNvPr id="12" name="Rectangle 11"/>
          <p:cNvSpPr/>
          <p:nvPr/>
        </p:nvSpPr>
        <p:spPr>
          <a:xfrm>
            <a:off x="2893039" y="3656158"/>
            <a:ext cx="6405921" cy="584775"/>
          </a:xfrm>
          <a:prstGeom prst="rect">
            <a:avLst/>
          </a:prstGeom>
        </p:spPr>
        <p:txBody>
          <a:bodyPr wrap="none">
            <a:spAutoFit/>
          </a:bodyPr>
          <a:lstStyle/>
          <a:p>
            <a:pPr algn="just"/>
            <a:r>
              <a:rPr lang="fa-IR" sz="3200" dirty="0">
                <a:cs typeface="B Koodak" panose="00000700000000000000" pitchFamily="2" charset="-78"/>
              </a:rPr>
              <a:t>به دلیل مجاورت با دو اقیانوس ( آرام و اطلس)</a:t>
            </a:r>
          </a:p>
        </p:txBody>
      </p:sp>
    </p:spTree>
    <p:extLst>
      <p:ext uri="{BB962C8B-B14F-4D97-AF65-F5344CB8AC3E}">
        <p14:creationId xmlns:p14="http://schemas.microsoft.com/office/powerpoint/2010/main" val="24686379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5" name="Rectangle 4"/>
          <p:cNvSpPr/>
          <p:nvPr/>
        </p:nvSpPr>
        <p:spPr>
          <a:xfrm>
            <a:off x="6387206" y="270165"/>
            <a:ext cx="5804794" cy="461665"/>
          </a:xfrm>
          <a:prstGeom prst="rect">
            <a:avLst/>
          </a:prstGeom>
          <a:solidFill>
            <a:schemeClr val="bg1"/>
          </a:solidFill>
        </p:spPr>
        <p:txBody>
          <a:bodyPr wrap="none">
            <a:spAutoFit/>
          </a:bodyPr>
          <a:lstStyle/>
          <a:p>
            <a:r>
              <a:rPr lang="fa-IR" sz="2400" dirty="0">
                <a:solidFill>
                  <a:srgbClr val="292B2C"/>
                </a:solidFill>
                <a:latin typeface="iranyekan"/>
                <a:cs typeface="B Koodak" panose="00000700000000000000" pitchFamily="2" charset="-78"/>
              </a:rPr>
              <a:t>شهر سیاتل، ایالت واشنگتن آمریکا، ساحل اقیانوس آرام</a:t>
            </a:r>
            <a:endParaRPr lang="en-US" sz="2400" dirty="0">
              <a:cs typeface="B Koodak" panose="00000700000000000000" pitchFamily="2" charset="-78"/>
            </a:endParaRPr>
          </a:p>
        </p:txBody>
      </p:sp>
    </p:spTree>
    <p:extLst>
      <p:ext uri="{BB962C8B-B14F-4D97-AF65-F5344CB8AC3E}">
        <p14:creationId xmlns:p14="http://schemas.microsoft.com/office/powerpoint/2010/main" val="2983328340"/>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799" y="0"/>
            <a:ext cx="10661073" cy="6885709"/>
          </a:xfrm>
          <a:prstGeom prst="rect">
            <a:avLst/>
          </a:prstGeom>
        </p:spPr>
      </p:pic>
      <p:sp>
        <p:nvSpPr>
          <p:cNvPr id="5" name="Rectangle 4"/>
          <p:cNvSpPr/>
          <p:nvPr/>
        </p:nvSpPr>
        <p:spPr>
          <a:xfrm>
            <a:off x="5542078" y="270165"/>
            <a:ext cx="5804794" cy="461665"/>
          </a:xfrm>
          <a:prstGeom prst="rect">
            <a:avLst/>
          </a:prstGeom>
        </p:spPr>
        <p:txBody>
          <a:bodyPr wrap="none">
            <a:spAutoFit/>
          </a:bodyPr>
          <a:lstStyle/>
          <a:p>
            <a:r>
              <a:rPr lang="fa-IR" sz="2400" dirty="0">
                <a:solidFill>
                  <a:srgbClr val="292B2C"/>
                </a:solidFill>
                <a:latin typeface="iranyekan"/>
                <a:cs typeface="B Koodak" panose="00000700000000000000" pitchFamily="2" charset="-78"/>
              </a:rPr>
              <a:t>شهر سیاتل، ایالت واشنگتن آمریکا، ساحل اقیانوس آرام</a:t>
            </a:r>
            <a:endParaRPr lang="en-US" sz="2400" dirty="0">
              <a:cs typeface="B Koodak" panose="00000700000000000000" pitchFamily="2" charset="-78"/>
            </a:endParaRPr>
          </a:p>
        </p:txBody>
      </p:sp>
    </p:spTree>
    <p:extLst>
      <p:ext uri="{BB962C8B-B14F-4D97-AF65-F5344CB8AC3E}">
        <p14:creationId xmlns:p14="http://schemas.microsoft.com/office/powerpoint/2010/main" val="43205148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pSp>
        <p:nvGrpSpPr>
          <p:cNvPr id="8" name="Group 7"/>
          <p:cNvGrpSpPr/>
          <p:nvPr/>
        </p:nvGrpSpPr>
        <p:grpSpPr>
          <a:xfrm>
            <a:off x="4949450" y="182104"/>
            <a:ext cx="4322618" cy="1117198"/>
            <a:chOff x="3926507" y="150493"/>
            <a:chExt cx="4338985" cy="1117198"/>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537401" y="-1460401"/>
              <a:ext cx="1117198" cy="4338985"/>
            </a:xfrm>
            <a:prstGeom prst="rect">
              <a:avLst/>
            </a:prstGeom>
          </p:spPr>
        </p:pic>
        <p:sp>
          <p:nvSpPr>
            <p:cNvPr id="10" name="Rectangle 9"/>
            <p:cNvSpPr/>
            <p:nvPr/>
          </p:nvSpPr>
          <p:spPr>
            <a:xfrm>
              <a:off x="4155735" y="416703"/>
              <a:ext cx="3880529" cy="584775"/>
            </a:xfrm>
            <a:prstGeom prst="rect">
              <a:avLst/>
            </a:prstGeom>
          </p:spPr>
          <p:txBody>
            <a:bodyPr wrap="square">
              <a:spAutoFit/>
            </a:bodyPr>
            <a:lstStyle/>
            <a:p>
              <a:pPr algn="ctr"/>
              <a:r>
                <a:rPr lang="fa-IR" sz="3200" dirty="0">
                  <a:cs typeface="B Koodak" panose="00000700000000000000" pitchFamily="2" charset="-78"/>
                </a:rPr>
                <a:t>آب و هوای گرم و مرطوب</a:t>
              </a:r>
              <a:endParaRPr lang="en-US" sz="4800" dirty="0">
                <a:cs typeface="B Koodak" panose="00000700000000000000" pitchFamily="2" charset="-78"/>
              </a:endParaRPr>
            </a:p>
          </p:txBody>
        </p:sp>
      </p:grpSp>
      <p:sp>
        <p:nvSpPr>
          <p:cNvPr id="11" name="Rectangle 10"/>
          <p:cNvSpPr/>
          <p:nvPr/>
        </p:nvSpPr>
        <p:spPr>
          <a:xfrm>
            <a:off x="3556842" y="1565513"/>
            <a:ext cx="7843815" cy="584775"/>
          </a:xfrm>
          <a:prstGeom prst="rect">
            <a:avLst/>
          </a:prstGeom>
        </p:spPr>
        <p:txBody>
          <a:bodyPr wrap="none">
            <a:spAutoFit/>
          </a:bodyPr>
          <a:lstStyle/>
          <a:p>
            <a:pPr algn="just"/>
            <a:r>
              <a:rPr lang="fa-IR" sz="3200" dirty="0">
                <a:cs typeface="B Koodak" panose="00000700000000000000" pitchFamily="2" charset="-78"/>
              </a:rPr>
              <a:t>نواحی نزدیک به مدار استوا در آمریکای مرکزی و جنوبی</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426237" y="2445713"/>
            <a:ext cx="1266825" cy="838200"/>
          </a:xfrm>
          <a:prstGeom prst="rect">
            <a:avLst/>
          </a:prstGeom>
        </p:spPr>
      </p:pic>
      <p:sp>
        <p:nvSpPr>
          <p:cNvPr id="13" name="Rectangle 12"/>
          <p:cNvSpPr/>
          <p:nvPr/>
        </p:nvSpPr>
        <p:spPr>
          <a:xfrm>
            <a:off x="5366717" y="3751700"/>
            <a:ext cx="3385863" cy="584775"/>
          </a:xfrm>
          <a:prstGeom prst="rect">
            <a:avLst/>
          </a:prstGeom>
        </p:spPr>
        <p:txBody>
          <a:bodyPr wrap="none">
            <a:spAutoFit/>
          </a:bodyPr>
          <a:lstStyle/>
          <a:p>
            <a:pPr algn="just"/>
            <a:r>
              <a:rPr lang="fa-IR" sz="3200" dirty="0">
                <a:cs typeface="B Koodak" panose="00000700000000000000" pitchFamily="2" charset="-78"/>
              </a:rPr>
              <a:t>جنگل های انبوه آمازون</a:t>
            </a:r>
          </a:p>
        </p:txBody>
      </p:sp>
      <p:pic>
        <p:nvPicPr>
          <p:cNvPr id="3" name="Picture 2">
            <a:extLst>
              <a:ext uri="{FF2B5EF4-FFF2-40B4-BE49-F238E27FC236}">
                <a16:creationId xmlns:a16="http://schemas.microsoft.com/office/drawing/2014/main" id="{A62138A1-4113-4AA2-AE8D-1AEFAF0E7D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0"/>
            <a:ext cx="2520179" cy="3227737"/>
          </a:xfrm>
          <a:prstGeom prst="rect">
            <a:avLst/>
          </a:prstGeom>
        </p:spPr>
      </p:pic>
      <p:pic>
        <p:nvPicPr>
          <p:cNvPr id="5" name="Picture 4">
            <a:extLst>
              <a:ext uri="{FF2B5EF4-FFF2-40B4-BE49-F238E27FC236}">
                <a16:creationId xmlns:a16="http://schemas.microsoft.com/office/drawing/2014/main" id="{AE96B71D-801C-4435-BBCE-74C20B04D2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45123" y="2816653"/>
            <a:ext cx="2395525" cy="3227737"/>
          </a:xfrm>
          <a:prstGeom prst="rect">
            <a:avLst/>
          </a:prstGeom>
        </p:spPr>
      </p:pic>
    </p:spTree>
    <p:extLst>
      <p:ext uri="{BB962C8B-B14F-4D97-AF65-F5344CB8AC3E}">
        <p14:creationId xmlns:p14="http://schemas.microsoft.com/office/powerpoint/2010/main" val="2709343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027" y="-17664"/>
            <a:ext cx="10577945" cy="6875664"/>
          </a:xfrm>
          <a:prstGeom prst="rect">
            <a:avLst/>
          </a:prstGeom>
        </p:spPr>
      </p:pic>
    </p:spTree>
    <p:extLst>
      <p:ext uri="{BB962C8B-B14F-4D97-AF65-F5344CB8AC3E}">
        <p14:creationId xmlns:p14="http://schemas.microsoft.com/office/powerpoint/2010/main" val="1761979147"/>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 y="0"/>
            <a:ext cx="11658600" cy="6849428"/>
          </a:xfrm>
          <a:prstGeom prst="rect">
            <a:avLst/>
          </a:prstGeom>
        </p:spPr>
      </p:pic>
    </p:spTree>
    <p:extLst>
      <p:ext uri="{BB962C8B-B14F-4D97-AF65-F5344CB8AC3E}">
        <p14:creationId xmlns:p14="http://schemas.microsoft.com/office/powerpoint/2010/main" val="982841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719743609"/>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Rectangle 1"/>
          <p:cNvSpPr/>
          <p:nvPr/>
        </p:nvSpPr>
        <p:spPr>
          <a:xfrm>
            <a:off x="5651818" y="216050"/>
            <a:ext cx="6327624" cy="1569660"/>
          </a:xfrm>
          <a:prstGeom prst="rect">
            <a:avLst/>
          </a:prstGeom>
        </p:spPr>
        <p:txBody>
          <a:bodyPr wrap="square">
            <a:spAutoFit/>
          </a:bodyPr>
          <a:lstStyle/>
          <a:p>
            <a:pPr algn="ctr"/>
            <a:r>
              <a:rPr lang="fa-IR" sz="3200" dirty="0">
                <a:cs typeface="B Koodak" panose="00000700000000000000" pitchFamily="2" charset="-78"/>
              </a:rPr>
              <a:t>تا‌ قبل‌ از‌ ساختن‌ کانال‌ پاناما،‌ کشتی‌ها‌ برای‌ عبور‌ از‌ اقیانوس اطلس به اقیانوس آرام، مجبور بودند آمریکای جنوبی را دور بزنند.</a:t>
            </a:r>
            <a:endParaRPr lang="en-US" sz="3200" dirty="0">
              <a:cs typeface="B Koodak" panose="00000700000000000000" pitchFamily="2" charset="-78"/>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39260" cy="6858000"/>
          </a:xfrm>
          <a:prstGeom prst="rect">
            <a:avLst/>
          </a:prstGeom>
        </p:spPr>
      </p:pic>
      <p:sp>
        <p:nvSpPr>
          <p:cNvPr id="6" name="Rectangle 5"/>
          <p:cNvSpPr/>
          <p:nvPr/>
        </p:nvSpPr>
        <p:spPr>
          <a:xfrm rot="16200000">
            <a:off x="4270874" y="2336897"/>
            <a:ext cx="1204714" cy="307777"/>
          </a:xfrm>
          <a:prstGeom prst="rect">
            <a:avLst/>
          </a:prstGeom>
          <a:noFill/>
          <a:ln w="28575">
            <a:solidFill>
              <a:srgbClr val="FF0000"/>
            </a:solidFill>
          </a:ln>
        </p:spPr>
        <p:txBody>
          <a:bodyPr wrap="square" lIns="91440" tIns="45720" rIns="91440" bIns="45720">
            <a:spAutoFit/>
            <a:scene3d>
              <a:camera prst="orthographicFront"/>
              <a:lightRig rig="threePt" dir="t"/>
            </a:scene3d>
            <a:sp3d extrusionH="57150">
              <a:bevelT w="38100" h="38100"/>
            </a:sp3d>
          </a:bodyPr>
          <a:lstStyle/>
          <a:p>
            <a:pPr algn="ctr"/>
            <a:r>
              <a:rPr lang="fa-IR" sz="1400" dirty="0">
                <a:ln w="0"/>
                <a:solidFill>
                  <a:schemeClr val="bg1"/>
                </a:solidFill>
                <a:cs typeface="B Koodak" panose="00000700000000000000" pitchFamily="2" charset="-78"/>
              </a:rPr>
              <a:t>اقیانوس اطلس</a:t>
            </a:r>
            <a:endParaRPr lang="en-US" sz="1400" b="0" cap="none" spc="0" dirty="0">
              <a:ln w="0"/>
              <a:solidFill>
                <a:schemeClr val="bg1"/>
              </a:solidFill>
              <a:cs typeface="B Koodak" panose="00000700000000000000" pitchFamily="2" charset="-78"/>
            </a:endParaRPr>
          </a:p>
        </p:txBody>
      </p:sp>
      <p:sp>
        <p:nvSpPr>
          <p:cNvPr id="7" name="Rectangle 6"/>
          <p:cNvSpPr/>
          <p:nvPr/>
        </p:nvSpPr>
        <p:spPr>
          <a:xfrm rot="16200000">
            <a:off x="332536" y="3559686"/>
            <a:ext cx="1204714" cy="307777"/>
          </a:xfrm>
          <a:prstGeom prst="rect">
            <a:avLst/>
          </a:prstGeom>
          <a:noFill/>
          <a:ln w="28575">
            <a:solidFill>
              <a:srgbClr val="FF0000"/>
            </a:solidFill>
          </a:ln>
        </p:spPr>
        <p:txBody>
          <a:bodyPr wrap="square" lIns="91440" tIns="45720" rIns="91440" bIns="45720">
            <a:spAutoFit/>
            <a:scene3d>
              <a:camera prst="orthographicFront"/>
              <a:lightRig rig="threePt" dir="t"/>
            </a:scene3d>
            <a:sp3d extrusionH="57150">
              <a:bevelT w="38100" h="38100"/>
            </a:sp3d>
          </a:bodyPr>
          <a:lstStyle/>
          <a:p>
            <a:pPr algn="ctr"/>
            <a:r>
              <a:rPr lang="fa-IR" sz="1400" dirty="0">
                <a:ln w="0"/>
                <a:solidFill>
                  <a:schemeClr val="bg1"/>
                </a:solidFill>
                <a:cs typeface="B Koodak" panose="00000700000000000000" pitchFamily="2" charset="-78"/>
              </a:rPr>
              <a:t>اقیانوس آرام</a:t>
            </a:r>
            <a:endParaRPr lang="en-US" sz="1400" b="0" cap="none" spc="0" dirty="0">
              <a:ln w="0"/>
              <a:solidFill>
                <a:schemeClr val="bg1"/>
              </a:solidFill>
              <a:cs typeface="B Koodak" panose="00000700000000000000" pitchFamily="2" charset="-78"/>
            </a:endParaRPr>
          </a:p>
        </p:txBody>
      </p:sp>
      <p:sp>
        <p:nvSpPr>
          <p:cNvPr id="8" name="Rectangle 7"/>
          <p:cNvSpPr/>
          <p:nvPr/>
        </p:nvSpPr>
        <p:spPr>
          <a:xfrm>
            <a:off x="1088781" y="1262490"/>
            <a:ext cx="1037565" cy="52322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fa-IR" sz="1400" dirty="0">
                <a:ln w="0"/>
                <a:cs typeface="B Koodak" panose="00000700000000000000" pitchFamily="2" charset="-78"/>
              </a:rPr>
              <a:t>آمریکای شمالی</a:t>
            </a:r>
            <a:endParaRPr lang="en-US" sz="1400" b="0" cap="none" spc="0" dirty="0">
              <a:ln w="0"/>
              <a:solidFill>
                <a:schemeClr val="tx1"/>
              </a:solidFill>
              <a:cs typeface="B Koodak" panose="00000700000000000000" pitchFamily="2" charset="-78"/>
            </a:endParaRPr>
          </a:p>
        </p:txBody>
      </p:sp>
      <p:sp>
        <p:nvSpPr>
          <p:cNvPr id="9" name="Rectangle 8"/>
          <p:cNvSpPr/>
          <p:nvPr/>
        </p:nvSpPr>
        <p:spPr>
          <a:xfrm>
            <a:off x="3261970" y="3792712"/>
            <a:ext cx="1037565" cy="52322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fa-IR" sz="1400" dirty="0">
                <a:ln w="0"/>
                <a:cs typeface="B Koodak" panose="00000700000000000000" pitchFamily="2" charset="-78"/>
              </a:rPr>
              <a:t>آمریکای جنوبی</a:t>
            </a:r>
            <a:endParaRPr lang="en-US" sz="1400" b="0" cap="none" spc="0" dirty="0">
              <a:ln w="0"/>
              <a:solidFill>
                <a:schemeClr val="tx1"/>
              </a:solidFill>
              <a:cs typeface="B Koodak" panose="00000700000000000000" pitchFamily="2" charset="-78"/>
            </a:endParaRPr>
          </a:p>
        </p:txBody>
      </p:sp>
      <p:sp>
        <p:nvSpPr>
          <p:cNvPr id="12" name="Rectangle 11"/>
          <p:cNvSpPr/>
          <p:nvPr/>
        </p:nvSpPr>
        <p:spPr>
          <a:xfrm>
            <a:off x="5808123" y="3093143"/>
            <a:ext cx="6327624" cy="1077218"/>
          </a:xfrm>
          <a:prstGeom prst="rect">
            <a:avLst/>
          </a:prstGeom>
        </p:spPr>
        <p:txBody>
          <a:bodyPr wrap="square">
            <a:spAutoFit/>
          </a:bodyPr>
          <a:lstStyle/>
          <a:p>
            <a:pPr algn="ctr"/>
            <a:r>
              <a:rPr lang="fa-IR" sz="3200" dirty="0">
                <a:cs typeface="B Koodak" panose="00000700000000000000" pitchFamily="2" charset="-78"/>
              </a:rPr>
              <a:t>اما بعدها با حفر این کانال دو اقیانوس به هم مرتبط شدند.</a:t>
            </a:r>
            <a:endParaRPr lang="en-US" sz="3200" dirty="0">
              <a:cs typeface="B Koodak" panose="00000700000000000000" pitchFamily="2" charset="-78"/>
            </a:endParaRPr>
          </a:p>
        </p:txBody>
      </p:sp>
      <p:grpSp>
        <p:nvGrpSpPr>
          <p:cNvPr id="18" name="Group 17"/>
          <p:cNvGrpSpPr/>
          <p:nvPr/>
        </p:nvGrpSpPr>
        <p:grpSpPr>
          <a:xfrm>
            <a:off x="0" y="-1"/>
            <a:ext cx="5439260" cy="6858000"/>
            <a:chOff x="5439260" y="0"/>
            <a:chExt cx="5439260" cy="6858000"/>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9260" y="0"/>
              <a:ext cx="5439260" cy="6858000"/>
            </a:xfrm>
            <a:prstGeom prst="rect">
              <a:avLst/>
            </a:prstGeom>
          </p:spPr>
        </p:pic>
        <p:sp>
          <p:nvSpPr>
            <p:cNvPr id="14" name="Rectangle 13"/>
            <p:cNvSpPr/>
            <p:nvPr/>
          </p:nvSpPr>
          <p:spPr>
            <a:xfrm>
              <a:off x="6483929" y="1262490"/>
              <a:ext cx="1037565" cy="52322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fa-IR" sz="1400" dirty="0">
                  <a:ln w="0"/>
                  <a:cs typeface="B Koodak" panose="00000700000000000000" pitchFamily="2" charset="-78"/>
                </a:rPr>
                <a:t>آمریکای شمالی</a:t>
              </a:r>
              <a:endParaRPr lang="en-US" sz="1400" b="0" cap="none" spc="0" dirty="0">
                <a:ln w="0"/>
                <a:solidFill>
                  <a:schemeClr val="tx1"/>
                </a:solidFill>
                <a:cs typeface="B Koodak" panose="00000700000000000000" pitchFamily="2" charset="-78"/>
              </a:endParaRPr>
            </a:p>
          </p:txBody>
        </p:sp>
        <p:sp>
          <p:nvSpPr>
            <p:cNvPr id="15" name="Rectangle 14"/>
            <p:cNvSpPr/>
            <p:nvPr/>
          </p:nvSpPr>
          <p:spPr>
            <a:xfrm>
              <a:off x="8660871" y="3792712"/>
              <a:ext cx="1037565" cy="52322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fa-IR" sz="1400" dirty="0">
                  <a:ln w="0"/>
                  <a:cs typeface="B Koodak" panose="00000700000000000000" pitchFamily="2" charset="-78"/>
                </a:rPr>
                <a:t>آمریکای جنوبی</a:t>
              </a:r>
              <a:endParaRPr lang="en-US" sz="1400" b="0" cap="none" spc="0" dirty="0">
                <a:ln w="0"/>
                <a:solidFill>
                  <a:schemeClr val="tx1"/>
                </a:solidFill>
                <a:cs typeface="B Koodak" panose="00000700000000000000" pitchFamily="2" charset="-78"/>
              </a:endParaRPr>
            </a:p>
          </p:txBody>
        </p:sp>
        <p:sp>
          <p:nvSpPr>
            <p:cNvPr id="16" name="Rectangle 15"/>
            <p:cNvSpPr/>
            <p:nvPr/>
          </p:nvSpPr>
          <p:spPr>
            <a:xfrm rot="16200000">
              <a:off x="9710134" y="2285538"/>
              <a:ext cx="1204714" cy="307777"/>
            </a:xfrm>
            <a:prstGeom prst="rect">
              <a:avLst/>
            </a:prstGeom>
            <a:noFill/>
            <a:ln w="28575">
              <a:solidFill>
                <a:srgbClr val="FF0000"/>
              </a:solidFill>
            </a:ln>
          </p:spPr>
          <p:txBody>
            <a:bodyPr wrap="square" lIns="91440" tIns="45720" rIns="91440" bIns="45720">
              <a:spAutoFit/>
              <a:scene3d>
                <a:camera prst="orthographicFront"/>
                <a:lightRig rig="threePt" dir="t"/>
              </a:scene3d>
              <a:sp3d extrusionH="57150">
                <a:bevelT w="38100" h="38100"/>
              </a:sp3d>
            </a:bodyPr>
            <a:lstStyle/>
            <a:p>
              <a:pPr algn="ctr"/>
              <a:r>
                <a:rPr lang="fa-IR" sz="1400" dirty="0">
                  <a:ln w="0"/>
                  <a:solidFill>
                    <a:schemeClr val="bg1"/>
                  </a:solidFill>
                  <a:cs typeface="B Koodak" panose="00000700000000000000" pitchFamily="2" charset="-78"/>
                </a:rPr>
                <a:t>اقیانوس اطلس</a:t>
              </a:r>
              <a:endParaRPr lang="en-US" sz="1400" b="0" cap="none" spc="0" dirty="0">
                <a:ln w="0"/>
                <a:solidFill>
                  <a:schemeClr val="bg1"/>
                </a:solidFill>
                <a:cs typeface="B Koodak" panose="00000700000000000000" pitchFamily="2" charset="-78"/>
              </a:endParaRPr>
            </a:p>
          </p:txBody>
        </p:sp>
        <p:sp>
          <p:nvSpPr>
            <p:cNvPr id="17" name="Rectangle 16"/>
            <p:cNvSpPr/>
            <p:nvPr/>
          </p:nvSpPr>
          <p:spPr>
            <a:xfrm rot="16200000">
              <a:off x="5647532" y="3275111"/>
              <a:ext cx="1204714" cy="307777"/>
            </a:xfrm>
            <a:prstGeom prst="rect">
              <a:avLst/>
            </a:prstGeom>
            <a:noFill/>
            <a:ln w="28575">
              <a:solidFill>
                <a:srgbClr val="FF0000"/>
              </a:solidFill>
            </a:ln>
          </p:spPr>
          <p:txBody>
            <a:bodyPr wrap="square" lIns="91440" tIns="45720" rIns="91440" bIns="45720">
              <a:spAutoFit/>
              <a:scene3d>
                <a:camera prst="orthographicFront"/>
                <a:lightRig rig="threePt" dir="t"/>
              </a:scene3d>
              <a:sp3d extrusionH="57150">
                <a:bevelT w="38100" h="38100"/>
              </a:sp3d>
            </a:bodyPr>
            <a:lstStyle/>
            <a:p>
              <a:pPr algn="ctr"/>
              <a:r>
                <a:rPr lang="fa-IR" sz="1400" dirty="0">
                  <a:ln w="0"/>
                  <a:solidFill>
                    <a:schemeClr val="bg1"/>
                  </a:solidFill>
                  <a:cs typeface="B Koodak" panose="00000700000000000000" pitchFamily="2" charset="-78"/>
                </a:rPr>
                <a:t>اقیانوس آرام</a:t>
              </a:r>
              <a:endParaRPr lang="en-US" sz="1400" b="0" cap="none" spc="0" dirty="0">
                <a:ln w="0"/>
                <a:solidFill>
                  <a:schemeClr val="bg1"/>
                </a:solidFill>
                <a:cs typeface="B Koodak" panose="00000700000000000000" pitchFamily="2" charset="-78"/>
              </a:endParaRPr>
            </a:p>
          </p:txBody>
        </p:sp>
      </p:grpSp>
    </p:spTree>
    <p:extLst>
      <p:ext uri="{BB962C8B-B14F-4D97-AF65-F5344CB8AC3E}">
        <p14:creationId xmlns:p14="http://schemas.microsoft.com/office/powerpoint/2010/main" val="293528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5954" y="-12469"/>
            <a:ext cx="9040091" cy="6870469"/>
          </a:xfrm>
          <a:prstGeom prst="rect">
            <a:avLst/>
          </a:prstGeom>
        </p:spPr>
      </p:pic>
    </p:spTree>
    <p:extLst>
      <p:ext uri="{BB962C8B-B14F-4D97-AF65-F5344CB8AC3E}">
        <p14:creationId xmlns:p14="http://schemas.microsoft.com/office/powerpoint/2010/main" val="676212374"/>
      </p:ext>
    </p:extLst>
  </p:cSld>
  <p:clrMapOvr>
    <a:masterClrMapping/>
  </p:clrMapOvr>
  <mc:AlternateContent xmlns:mc="http://schemas.openxmlformats.org/markup-compatibility/2006" xmlns:p14="http://schemas.microsoft.com/office/powerpoint/2010/main">
    <mc:Choice Requires="p14">
      <p:transition spd="slow" p14:dur="1600">
        <p14:prism dir="u" isContent="1" isInverted="1"/>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982" y="0"/>
            <a:ext cx="10474036" cy="6860494"/>
          </a:xfrm>
          <a:prstGeom prst="rect">
            <a:avLst/>
          </a:prstGeom>
        </p:spPr>
      </p:pic>
    </p:spTree>
    <p:extLst>
      <p:ext uri="{BB962C8B-B14F-4D97-AF65-F5344CB8AC3E}">
        <p14:creationId xmlns:p14="http://schemas.microsoft.com/office/powerpoint/2010/main" val="131792780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18" y="0"/>
            <a:ext cx="10328564" cy="6894316"/>
          </a:xfrm>
          <a:prstGeom prst="rect">
            <a:avLst/>
          </a:prstGeom>
        </p:spPr>
      </p:pic>
    </p:spTree>
    <p:extLst>
      <p:ext uri="{BB962C8B-B14F-4D97-AF65-F5344CB8AC3E}">
        <p14:creationId xmlns:p14="http://schemas.microsoft.com/office/powerpoint/2010/main" val="31241243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372" y="0"/>
            <a:ext cx="10453255" cy="6858000"/>
          </a:xfrm>
          <a:prstGeom prst="rect">
            <a:avLst/>
          </a:prstGeom>
        </p:spPr>
      </p:pic>
    </p:spTree>
    <p:extLst>
      <p:ext uri="{BB962C8B-B14F-4D97-AF65-F5344CB8AC3E}">
        <p14:creationId xmlns:p14="http://schemas.microsoft.com/office/powerpoint/2010/main" val="59703075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1"/>
            <a:ext cx="12192000" cy="6858000"/>
          </a:xfrm>
          <a:prstGeom prst="rect">
            <a:avLst/>
          </a:prstGeom>
        </p:spPr>
      </p:pic>
      <p:grpSp>
        <p:nvGrpSpPr>
          <p:cNvPr id="15" name="Group 14"/>
          <p:cNvGrpSpPr/>
          <p:nvPr/>
        </p:nvGrpSpPr>
        <p:grpSpPr>
          <a:xfrm>
            <a:off x="3609106" y="524566"/>
            <a:ext cx="4973782" cy="1343428"/>
            <a:chOff x="3926507" y="150493"/>
            <a:chExt cx="4338985" cy="1343428"/>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537401" y="-1460401"/>
              <a:ext cx="1117198" cy="4338985"/>
            </a:xfrm>
            <a:prstGeom prst="rect">
              <a:avLst/>
            </a:prstGeom>
          </p:spPr>
        </p:pic>
        <p:sp>
          <p:nvSpPr>
            <p:cNvPr id="17" name="Rectangle 16"/>
            <p:cNvSpPr/>
            <p:nvPr/>
          </p:nvSpPr>
          <p:spPr>
            <a:xfrm>
              <a:off x="4155735" y="416703"/>
              <a:ext cx="3880529" cy="1077218"/>
            </a:xfrm>
            <a:prstGeom prst="rect">
              <a:avLst/>
            </a:prstGeom>
          </p:spPr>
          <p:txBody>
            <a:bodyPr wrap="square">
              <a:spAutoFit/>
            </a:bodyPr>
            <a:lstStyle/>
            <a:p>
              <a:pPr algn="ctr"/>
              <a:r>
                <a:rPr lang="fa-IR" sz="3200" dirty="0">
                  <a:cs typeface="B Koodak" panose="00000700000000000000" pitchFamily="2" charset="-78"/>
                </a:rPr>
                <a:t>آب و هوای گرم و بسیار خشک</a:t>
              </a:r>
              <a:endParaRPr lang="en-US" sz="4800" dirty="0">
                <a:cs typeface="B Koodak" panose="00000700000000000000" pitchFamily="2" charset="-78"/>
              </a:endParaRPr>
            </a:p>
          </p:txBody>
        </p:sp>
      </p:grpSp>
      <p:grpSp>
        <p:nvGrpSpPr>
          <p:cNvPr id="21" name="Group 20"/>
          <p:cNvGrpSpPr/>
          <p:nvPr/>
        </p:nvGrpSpPr>
        <p:grpSpPr>
          <a:xfrm>
            <a:off x="1687026" y="1752599"/>
            <a:ext cx="4509654" cy="4509654"/>
            <a:chOff x="6009172" y="1641763"/>
            <a:chExt cx="4509654" cy="4509654"/>
          </a:xfrm>
        </p:grpSpPr>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9172" y="1641763"/>
              <a:ext cx="4509654" cy="4509654"/>
            </a:xfrm>
            <a:prstGeom prst="rect">
              <a:avLst/>
            </a:prstGeom>
          </p:spPr>
        </p:pic>
        <p:sp>
          <p:nvSpPr>
            <p:cNvPr id="19" name="Rectangle 18"/>
            <p:cNvSpPr/>
            <p:nvPr/>
          </p:nvSpPr>
          <p:spPr>
            <a:xfrm>
              <a:off x="7055175" y="4236606"/>
              <a:ext cx="2417650" cy="584775"/>
            </a:xfrm>
            <a:prstGeom prst="rect">
              <a:avLst/>
            </a:prstGeom>
          </p:spPr>
          <p:txBody>
            <a:bodyPr wrap="none">
              <a:spAutoFit/>
            </a:bodyPr>
            <a:lstStyle/>
            <a:p>
              <a:pPr algn="just"/>
              <a:r>
                <a:rPr lang="fa-IR" sz="3200" dirty="0">
                  <a:cs typeface="B Koodak" panose="00000700000000000000" pitchFamily="2" charset="-78"/>
                </a:rPr>
                <a:t>آمریکای جنوبی:</a:t>
              </a:r>
            </a:p>
          </p:txBody>
        </p:sp>
        <p:sp>
          <p:nvSpPr>
            <p:cNvPr id="20" name="Rectangle 19"/>
            <p:cNvSpPr/>
            <p:nvPr/>
          </p:nvSpPr>
          <p:spPr>
            <a:xfrm>
              <a:off x="7103264" y="4901623"/>
              <a:ext cx="2321469" cy="584775"/>
            </a:xfrm>
            <a:prstGeom prst="rect">
              <a:avLst/>
            </a:prstGeom>
          </p:spPr>
          <p:txBody>
            <a:bodyPr wrap="none">
              <a:spAutoFit/>
            </a:bodyPr>
            <a:lstStyle/>
            <a:p>
              <a:pPr algn="just"/>
              <a:r>
                <a:rPr lang="fa-IR" sz="3200" dirty="0">
                  <a:cs typeface="B Koodak" panose="00000700000000000000" pitchFamily="2" charset="-78"/>
                </a:rPr>
                <a:t>بیابان " آتاکاما"</a:t>
              </a:r>
            </a:p>
          </p:txBody>
        </p:sp>
      </p:grpSp>
      <p:grpSp>
        <p:nvGrpSpPr>
          <p:cNvPr id="22" name="Group 21"/>
          <p:cNvGrpSpPr/>
          <p:nvPr/>
        </p:nvGrpSpPr>
        <p:grpSpPr>
          <a:xfrm>
            <a:off x="6161572" y="1794163"/>
            <a:ext cx="4509654" cy="4509654"/>
            <a:chOff x="6009172" y="1641763"/>
            <a:chExt cx="4509654" cy="4509654"/>
          </a:xfrm>
        </p:grpSpPr>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9172" y="1641763"/>
              <a:ext cx="4509654" cy="4509654"/>
            </a:xfrm>
            <a:prstGeom prst="rect">
              <a:avLst/>
            </a:prstGeom>
          </p:spPr>
        </p:pic>
        <p:sp>
          <p:nvSpPr>
            <p:cNvPr id="24" name="Rectangle 23"/>
            <p:cNvSpPr/>
            <p:nvPr/>
          </p:nvSpPr>
          <p:spPr>
            <a:xfrm>
              <a:off x="7060785" y="4236606"/>
              <a:ext cx="2406428" cy="584775"/>
            </a:xfrm>
            <a:prstGeom prst="rect">
              <a:avLst/>
            </a:prstGeom>
          </p:spPr>
          <p:txBody>
            <a:bodyPr wrap="none">
              <a:spAutoFit/>
            </a:bodyPr>
            <a:lstStyle/>
            <a:p>
              <a:pPr algn="just"/>
              <a:r>
                <a:rPr lang="fa-IR" sz="3200" dirty="0">
                  <a:cs typeface="B Koodak" panose="00000700000000000000" pitchFamily="2" charset="-78"/>
                </a:rPr>
                <a:t>آمریکای شمالی:</a:t>
              </a:r>
            </a:p>
          </p:txBody>
        </p:sp>
        <p:sp>
          <p:nvSpPr>
            <p:cNvPr id="25" name="Rectangle 24"/>
            <p:cNvSpPr/>
            <p:nvPr/>
          </p:nvSpPr>
          <p:spPr>
            <a:xfrm>
              <a:off x="7224291" y="4901623"/>
              <a:ext cx="2079415" cy="584775"/>
            </a:xfrm>
            <a:prstGeom prst="rect">
              <a:avLst/>
            </a:prstGeom>
          </p:spPr>
          <p:txBody>
            <a:bodyPr wrap="none">
              <a:spAutoFit/>
            </a:bodyPr>
            <a:lstStyle/>
            <a:p>
              <a:pPr algn="just"/>
              <a:r>
                <a:rPr lang="fa-IR" sz="3200" dirty="0">
                  <a:cs typeface="B Koodak" panose="00000700000000000000" pitchFamily="2" charset="-78"/>
                </a:rPr>
                <a:t>بیابان " نوادا"</a:t>
              </a:r>
            </a:p>
          </p:txBody>
        </p:sp>
      </p:grpSp>
      <p:pic>
        <p:nvPicPr>
          <p:cNvPr id="5" name="Picture 4">
            <a:extLst>
              <a:ext uri="{FF2B5EF4-FFF2-40B4-BE49-F238E27FC236}">
                <a16:creationId xmlns:a16="http://schemas.microsoft.com/office/drawing/2014/main" id="{9E0EE0DA-047A-46C3-87B0-E15F68C2DD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4710" y="457544"/>
            <a:ext cx="2767431" cy="3413165"/>
          </a:xfrm>
          <a:prstGeom prst="rect">
            <a:avLst/>
          </a:prstGeom>
        </p:spPr>
      </p:pic>
    </p:spTree>
    <p:extLst>
      <p:ext uri="{BB962C8B-B14F-4D97-AF65-F5344CB8AC3E}">
        <p14:creationId xmlns:p14="http://schemas.microsoft.com/office/powerpoint/2010/main" val="4153309808"/>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384"/>
            <a:ext cx="12192000" cy="688338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54594" cy="6858001"/>
          </a:xfrm>
          <a:prstGeom prst="rect">
            <a:avLst/>
          </a:prstGeom>
        </p:spPr>
      </p:pic>
      <p:sp>
        <p:nvSpPr>
          <p:cNvPr id="6" name="Rectangle 5"/>
          <p:cNvSpPr/>
          <p:nvPr/>
        </p:nvSpPr>
        <p:spPr>
          <a:xfrm>
            <a:off x="634508" y="294987"/>
            <a:ext cx="1556836" cy="461665"/>
          </a:xfrm>
          <a:prstGeom prst="rect">
            <a:avLst/>
          </a:prstGeom>
        </p:spPr>
        <p:txBody>
          <a:bodyPr wrap="none">
            <a:spAutoFit/>
          </a:bodyPr>
          <a:lstStyle/>
          <a:p>
            <a:pPr algn="just"/>
            <a:r>
              <a:rPr lang="fa-IR" sz="2400" dirty="0">
                <a:cs typeface="B Koodak" panose="00000700000000000000" pitchFamily="2" charset="-78"/>
              </a:rPr>
              <a:t>بیابان " نوادا"</a:t>
            </a:r>
          </a:p>
        </p:txBody>
      </p:sp>
    </p:spTree>
    <p:extLst>
      <p:ext uri="{BB962C8B-B14F-4D97-AF65-F5344CB8AC3E}">
        <p14:creationId xmlns:p14="http://schemas.microsoft.com/office/powerpoint/2010/main" val="3122660405"/>
      </p:ext>
    </p:extLst>
  </p:cSld>
  <p:clrMapOvr>
    <a:masterClrMapping/>
  </p:clrMapOvr>
  <p:transition spd="slow">
    <p:wipe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384"/>
            <a:ext cx="12192000" cy="688338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772" y="-25384"/>
            <a:ext cx="10910455" cy="6827996"/>
          </a:xfrm>
          <a:prstGeom prst="rect">
            <a:avLst/>
          </a:prstGeom>
        </p:spPr>
      </p:pic>
      <p:sp>
        <p:nvSpPr>
          <p:cNvPr id="7" name="Rectangle 6"/>
          <p:cNvSpPr/>
          <p:nvPr/>
        </p:nvSpPr>
        <p:spPr>
          <a:xfrm>
            <a:off x="9778508" y="211860"/>
            <a:ext cx="1556836" cy="461665"/>
          </a:xfrm>
          <a:prstGeom prst="rect">
            <a:avLst/>
          </a:prstGeom>
        </p:spPr>
        <p:txBody>
          <a:bodyPr wrap="none">
            <a:spAutoFit/>
          </a:bodyPr>
          <a:lstStyle/>
          <a:p>
            <a:pPr algn="just"/>
            <a:r>
              <a:rPr lang="fa-IR" sz="2400" dirty="0">
                <a:cs typeface="B Koodak" panose="00000700000000000000" pitchFamily="2" charset="-78"/>
              </a:rPr>
              <a:t>بیابان " نوادا"</a:t>
            </a:r>
          </a:p>
        </p:txBody>
      </p:sp>
    </p:spTree>
    <p:extLst>
      <p:ext uri="{BB962C8B-B14F-4D97-AF65-F5344CB8AC3E}">
        <p14:creationId xmlns:p14="http://schemas.microsoft.com/office/powerpoint/2010/main" val="425053890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384"/>
            <a:ext cx="12192000" cy="688338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9679823" y="398896"/>
            <a:ext cx="1782859" cy="461665"/>
          </a:xfrm>
          <a:prstGeom prst="rect">
            <a:avLst/>
          </a:prstGeom>
        </p:spPr>
        <p:txBody>
          <a:bodyPr wrap="none">
            <a:spAutoFit/>
          </a:bodyPr>
          <a:lstStyle/>
          <a:p>
            <a:pPr algn="just"/>
            <a:r>
              <a:rPr lang="fa-IR" sz="2400" dirty="0">
                <a:cs typeface="B Koodak" panose="00000700000000000000" pitchFamily="2" charset="-78"/>
              </a:rPr>
              <a:t>بیابان " آتاکاما"</a:t>
            </a:r>
          </a:p>
        </p:txBody>
      </p:sp>
    </p:spTree>
    <p:extLst>
      <p:ext uri="{BB962C8B-B14F-4D97-AF65-F5344CB8AC3E}">
        <p14:creationId xmlns:p14="http://schemas.microsoft.com/office/powerpoint/2010/main" val="3226626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384"/>
            <a:ext cx="12192000" cy="688338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921" y="-25384"/>
            <a:ext cx="10274157" cy="6858000"/>
          </a:xfrm>
          <a:prstGeom prst="rect">
            <a:avLst/>
          </a:prstGeom>
        </p:spPr>
      </p:pic>
      <p:sp>
        <p:nvSpPr>
          <p:cNvPr id="6" name="Rectangle 5"/>
          <p:cNvSpPr/>
          <p:nvPr/>
        </p:nvSpPr>
        <p:spPr>
          <a:xfrm>
            <a:off x="1387878" y="294987"/>
            <a:ext cx="1782859" cy="461665"/>
          </a:xfrm>
          <a:prstGeom prst="rect">
            <a:avLst/>
          </a:prstGeom>
        </p:spPr>
        <p:txBody>
          <a:bodyPr wrap="none">
            <a:spAutoFit/>
          </a:bodyPr>
          <a:lstStyle/>
          <a:p>
            <a:pPr algn="just"/>
            <a:r>
              <a:rPr lang="fa-IR" sz="2400" dirty="0">
                <a:cs typeface="B Koodak" panose="00000700000000000000" pitchFamily="2" charset="-78"/>
              </a:rPr>
              <a:t>بیابان " آتاکاما"</a:t>
            </a:r>
          </a:p>
        </p:txBody>
      </p:sp>
    </p:spTree>
    <p:extLst>
      <p:ext uri="{BB962C8B-B14F-4D97-AF65-F5344CB8AC3E}">
        <p14:creationId xmlns:p14="http://schemas.microsoft.com/office/powerpoint/2010/main" val="388516938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384"/>
            <a:ext cx="12192000" cy="688338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979" y="0"/>
            <a:ext cx="10330042" cy="6858000"/>
          </a:xfrm>
          <a:prstGeom prst="rect">
            <a:avLst/>
          </a:prstGeom>
        </p:spPr>
      </p:pic>
      <p:sp>
        <p:nvSpPr>
          <p:cNvPr id="6" name="Rectangle 5"/>
          <p:cNvSpPr/>
          <p:nvPr/>
        </p:nvSpPr>
        <p:spPr>
          <a:xfrm>
            <a:off x="9284969" y="149514"/>
            <a:ext cx="1782859" cy="461665"/>
          </a:xfrm>
          <a:prstGeom prst="rect">
            <a:avLst/>
          </a:prstGeom>
          <a:solidFill>
            <a:schemeClr val="bg1"/>
          </a:solidFill>
        </p:spPr>
        <p:txBody>
          <a:bodyPr wrap="none">
            <a:spAutoFit/>
          </a:bodyPr>
          <a:lstStyle/>
          <a:p>
            <a:pPr algn="just"/>
            <a:r>
              <a:rPr lang="fa-IR" sz="2400" dirty="0">
                <a:cs typeface="B Koodak" panose="00000700000000000000" pitchFamily="2" charset="-78"/>
              </a:rPr>
              <a:t>بیابان " آتاکاما"</a:t>
            </a:r>
          </a:p>
        </p:txBody>
      </p:sp>
    </p:spTree>
    <p:extLst>
      <p:ext uri="{BB962C8B-B14F-4D97-AF65-F5344CB8AC3E}">
        <p14:creationId xmlns:p14="http://schemas.microsoft.com/office/powerpoint/2010/main" val="3421519753"/>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Rectangle 3"/>
          <p:cNvSpPr/>
          <p:nvPr/>
        </p:nvSpPr>
        <p:spPr>
          <a:xfrm>
            <a:off x="770021" y="781325"/>
            <a:ext cx="10555705" cy="1815882"/>
          </a:xfrm>
          <a:prstGeom prst="rect">
            <a:avLst/>
          </a:prstGeom>
        </p:spPr>
        <p:txBody>
          <a:bodyPr wrap="square">
            <a:spAutoFit/>
          </a:bodyPr>
          <a:lstStyle/>
          <a:p>
            <a:pPr algn="just"/>
            <a:r>
              <a:rPr lang="fa-IR" sz="2800" dirty="0">
                <a:cs typeface="B Koodak" panose="00000700000000000000" pitchFamily="2" charset="-78"/>
              </a:rPr>
              <a:t>پیش از آنکه کانال پاناما ساخته شود ، کشتی ها برای عبور از اقیانوس آرام به اطلس مجبور بودند آمریکای جنوبی را دور بزنند ‏، بدین معناست که می بایست حداقل 20000 کیلومتر راه را طی کنند. ساخت این کانال باعث شد تا عملیاتی که روزها طول می ‏کشید به هشت ساعت عبور از یک کانال 77 کیلومتری ، کاهش یابد.</a:t>
            </a:r>
            <a:r>
              <a:rPr lang="fa-IR" dirty="0">
                <a:solidFill>
                  <a:srgbClr val="292B2C"/>
                </a:solidFill>
                <a:latin typeface="iranyekan"/>
              </a:rPr>
              <a:t>‏ </a:t>
            </a:r>
            <a:endParaRPr lang="en-US" dirty="0"/>
          </a:p>
        </p:txBody>
      </p:sp>
      <p:sp>
        <p:nvSpPr>
          <p:cNvPr id="5" name="Rectangle 4"/>
          <p:cNvSpPr/>
          <p:nvPr/>
        </p:nvSpPr>
        <p:spPr>
          <a:xfrm>
            <a:off x="818146" y="2840657"/>
            <a:ext cx="10555705" cy="3108543"/>
          </a:xfrm>
          <a:prstGeom prst="rect">
            <a:avLst/>
          </a:prstGeom>
        </p:spPr>
        <p:txBody>
          <a:bodyPr wrap="square">
            <a:spAutoFit/>
          </a:bodyPr>
          <a:lstStyle/>
          <a:p>
            <a:pPr algn="just"/>
            <a:r>
              <a:rPr lang="fa-IR" sz="2800" dirty="0">
                <a:cs typeface="B Koodak" panose="00000700000000000000" pitchFamily="2" charset="-78"/>
              </a:rPr>
              <a:t>سال 2014 صدمین سال افتتاح کانال پاناما بود. کشورهای کلمبیا ، فرانسه و سپس آمریکا در دوره هایی زمین های اطراف این ‏کانال را در دست داشتند. در سال 1999 ، کنترل تمام زمین های اطراف کانال به کشور پاناما سپرده شد. ساخت کانال در سال ‏‏1881 توسط فرانسوی ها آغاز شد ، اما بخاطر مشکلات مهندسی و تلفات جانی کارگران ، این عملیات به تعویق افتاد و در نهایت ‏در سال 1904 آمریکایی ها پروژه را در دست گرفتند و توانستند با تکنولوژی های جدیدتر این کانال را طی ده سال و با هزینه ‏‏400 میلیون دلار تکمیل کنند. </a:t>
            </a:r>
            <a:r>
              <a:rPr lang="fa-IR" dirty="0">
                <a:solidFill>
                  <a:srgbClr val="292B2C"/>
                </a:solidFill>
                <a:latin typeface="iranyekan"/>
              </a:rPr>
              <a:t>‏ </a:t>
            </a:r>
            <a:endParaRPr lang="en-US" dirty="0"/>
          </a:p>
        </p:txBody>
      </p:sp>
    </p:spTree>
    <p:extLst>
      <p:ext uri="{BB962C8B-B14F-4D97-AF65-F5344CB8AC3E}">
        <p14:creationId xmlns:p14="http://schemas.microsoft.com/office/powerpoint/2010/main" val="5708179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559582"/>
          </a:xfrm>
          <a:prstGeom prst="rect">
            <a:avLst/>
          </a:prstGeom>
        </p:spPr>
      </p:pic>
      <p:grpSp>
        <p:nvGrpSpPr>
          <p:cNvPr id="6" name="Group 5"/>
          <p:cNvGrpSpPr/>
          <p:nvPr/>
        </p:nvGrpSpPr>
        <p:grpSpPr>
          <a:xfrm>
            <a:off x="5056776" y="311726"/>
            <a:ext cx="2078448" cy="1121353"/>
            <a:chOff x="5056776" y="311726"/>
            <a:chExt cx="2078448" cy="1121353"/>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6776" y="311726"/>
              <a:ext cx="2078448" cy="1121353"/>
            </a:xfrm>
            <a:prstGeom prst="rect">
              <a:avLst/>
            </a:prstGeom>
          </p:spPr>
        </p:pic>
        <p:sp>
          <p:nvSpPr>
            <p:cNvPr id="8" name="Rectangle 7"/>
            <p:cNvSpPr/>
            <p:nvPr/>
          </p:nvSpPr>
          <p:spPr>
            <a:xfrm>
              <a:off x="5503550" y="580014"/>
              <a:ext cx="1184900" cy="584775"/>
            </a:xfrm>
            <a:prstGeom prst="rect">
              <a:avLst/>
            </a:prstGeom>
          </p:spPr>
          <p:txBody>
            <a:bodyPr wrap="square">
              <a:spAutoFit/>
            </a:bodyPr>
            <a:lstStyle/>
            <a:p>
              <a:pPr algn="ctr"/>
              <a:r>
                <a:rPr lang="fa-IR" sz="3200" dirty="0">
                  <a:cs typeface="B Koodak" panose="00000700000000000000" pitchFamily="2" charset="-78"/>
                </a:rPr>
                <a:t>رودها</a:t>
              </a:r>
              <a:endParaRPr lang="en-US" sz="4800" dirty="0">
                <a:cs typeface="B Koodak" panose="00000700000000000000" pitchFamily="2" charset="-78"/>
              </a:endParaRPr>
            </a:p>
          </p:txBody>
        </p:sp>
      </p:grpSp>
      <p:grpSp>
        <p:nvGrpSpPr>
          <p:cNvPr id="23" name="Group 22"/>
          <p:cNvGrpSpPr/>
          <p:nvPr/>
        </p:nvGrpSpPr>
        <p:grpSpPr>
          <a:xfrm>
            <a:off x="6954044" y="1482224"/>
            <a:ext cx="3276600" cy="2126816"/>
            <a:chOff x="3238500" y="2295600"/>
            <a:chExt cx="3276600" cy="2126816"/>
          </a:xfrm>
        </p:grpSpPr>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8500" y="2295600"/>
              <a:ext cx="3276600" cy="2126816"/>
            </a:xfrm>
            <a:prstGeom prst="rect">
              <a:avLst/>
            </a:prstGeom>
          </p:spPr>
        </p:pic>
        <p:sp>
          <p:nvSpPr>
            <p:cNvPr id="21" name="Rectangle 20"/>
            <p:cNvSpPr/>
            <p:nvPr/>
          </p:nvSpPr>
          <p:spPr>
            <a:xfrm>
              <a:off x="3645806" y="2774233"/>
              <a:ext cx="2406428" cy="584775"/>
            </a:xfrm>
            <a:prstGeom prst="rect">
              <a:avLst/>
            </a:prstGeom>
          </p:spPr>
          <p:txBody>
            <a:bodyPr wrap="none">
              <a:spAutoFit/>
            </a:bodyPr>
            <a:lstStyle/>
            <a:p>
              <a:pPr algn="just"/>
              <a:r>
                <a:rPr lang="fa-IR" sz="3200" dirty="0">
                  <a:cs typeface="B Koodak" panose="00000700000000000000" pitchFamily="2" charset="-78"/>
                </a:rPr>
                <a:t>آمریکای شمالی:</a:t>
              </a:r>
            </a:p>
          </p:txBody>
        </p:sp>
        <p:sp>
          <p:nvSpPr>
            <p:cNvPr id="22" name="Rectangle 21"/>
            <p:cNvSpPr/>
            <p:nvPr/>
          </p:nvSpPr>
          <p:spPr>
            <a:xfrm>
              <a:off x="3765229" y="3323577"/>
              <a:ext cx="2167581" cy="584775"/>
            </a:xfrm>
            <a:prstGeom prst="rect">
              <a:avLst/>
            </a:prstGeom>
          </p:spPr>
          <p:txBody>
            <a:bodyPr wrap="none">
              <a:spAutoFit/>
            </a:bodyPr>
            <a:lstStyle/>
            <a:p>
              <a:pPr algn="just"/>
              <a:r>
                <a:rPr lang="fa-IR" sz="3200" dirty="0">
                  <a:cs typeface="B Koodak" panose="00000700000000000000" pitchFamily="2" charset="-78"/>
                </a:rPr>
                <a:t>می سی سی پی</a:t>
              </a:r>
            </a:p>
          </p:txBody>
        </p:sp>
      </p:grpSp>
      <p:grpSp>
        <p:nvGrpSpPr>
          <p:cNvPr id="24" name="Group 23"/>
          <p:cNvGrpSpPr/>
          <p:nvPr/>
        </p:nvGrpSpPr>
        <p:grpSpPr>
          <a:xfrm>
            <a:off x="1916511" y="1482224"/>
            <a:ext cx="3276600" cy="2126816"/>
            <a:chOff x="3238500" y="2295600"/>
            <a:chExt cx="3276600" cy="2126816"/>
          </a:xfrm>
        </p:grpSpPr>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8500" y="2295600"/>
              <a:ext cx="3276600" cy="2126816"/>
            </a:xfrm>
            <a:prstGeom prst="rect">
              <a:avLst/>
            </a:prstGeom>
          </p:spPr>
        </p:pic>
        <p:sp>
          <p:nvSpPr>
            <p:cNvPr id="26" name="Rectangle 25"/>
            <p:cNvSpPr/>
            <p:nvPr/>
          </p:nvSpPr>
          <p:spPr>
            <a:xfrm>
              <a:off x="3640196" y="2774233"/>
              <a:ext cx="2417650" cy="584775"/>
            </a:xfrm>
            <a:prstGeom prst="rect">
              <a:avLst/>
            </a:prstGeom>
          </p:spPr>
          <p:txBody>
            <a:bodyPr wrap="none">
              <a:spAutoFit/>
            </a:bodyPr>
            <a:lstStyle/>
            <a:p>
              <a:pPr algn="just"/>
              <a:r>
                <a:rPr lang="fa-IR" sz="3200" dirty="0">
                  <a:cs typeface="B Koodak" panose="00000700000000000000" pitchFamily="2" charset="-78"/>
                </a:rPr>
                <a:t>آمریکای جنوبی:</a:t>
              </a:r>
            </a:p>
          </p:txBody>
        </p:sp>
        <p:sp>
          <p:nvSpPr>
            <p:cNvPr id="27" name="Rectangle 26"/>
            <p:cNvSpPr/>
            <p:nvPr/>
          </p:nvSpPr>
          <p:spPr>
            <a:xfrm>
              <a:off x="4268572" y="3323577"/>
              <a:ext cx="1160895" cy="584775"/>
            </a:xfrm>
            <a:prstGeom prst="rect">
              <a:avLst/>
            </a:prstGeom>
          </p:spPr>
          <p:txBody>
            <a:bodyPr wrap="none">
              <a:spAutoFit/>
            </a:bodyPr>
            <a:lstStyle/>
            <a:p>
              <a:pPr algn="just"/>
              <a:r>
                <a:rPr lang="fa-IR" sz="3200" dirty="0">
                  <a:cs typeface="B Koodak" panose="00000700000000000000" pitchFamily="2" charset="-78"/>
                </a:rPr>
                <a:t>آمازون</a:t>
              </a:r>
            </a:p>
          </p:txBody>
        </p:sp>
      </p:gr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8829" y="3836131"/>
            <a:ext cx="3947030" cy="2723451"/>
          </a:xfrm>
          <a:prstGeom prst="rect">
            <a:avLst/>
          </a:prstGeom>
        </p:spPr>
      </p:pic>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1296" y="3804330"/>
            <a:ext cx="3947030" cy="2755252"/>
          </a:xfrm>
          <a:prstGeom prst="rect">
            <a:avLst/>
          </a:prstGeom>
        </p:spPr>
      </p:pic>
    </p:spTree>
    <p:extLst>
      <p:ext uri="{BB962C8B-B14F-4D97-AF65-F5344CB8AC3E}">
        <p14:creationId xmlns:p14="http://schemas.microsoft.com/office/powerpoint/2010/main" val="2467700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4" name="Rectangle 3"/>
          <p:cNvSpPr/>
          <p:nvPr/>
        </p:nvSpPr>
        <p:spPr>
          <a:xfrm>
            <a:off x="162719" y="2969626"/>
            <a:ext cx="11811000" cy="584775"/>
          </a:xfrm>
          <a:prstGeom prst="rect">
            <a:avLst/>
          </a:prstGeom>
        </p:spPr>
        <p:txBody>
          <a:bodyPr wrap="square">
            <a:spAutoFit/>
          </a:bodyPr>
          <a:lstStyle/>
          <a:p>
            <a:pPr algn="ctr"/>
            <a:r>
              <a:rPr lang="fa-IR" sz="3200" dirty="0">
                <a:cs typeface="B Koodak" panose="00000700000000000000" pitchFamily="2" charset="-78"/>
              </a:rPr>
              <a:t>از رودهای طویل جهان است، از چند ایالت کشور ایالات متحدۀ آمریکا عبور می کند.</a:t>
            </a:r>
            <a:endParaRPr lang="en-US" sz="3200" dirty="0">
              <a:cs typeface="B Koodak" panose="00000700000000000000" pitchFamily="2" charset="-78"/>
            </a:endParaRPr>
          </a:p>
        </p:txBody>
      </p:sp>
      <p:grpSp>
        <p:nvGrpSpPr>
          <p:cNvPr id="5" name="Group 4"/>
          <p:cNvGrpSpPr/>
          <p:nvPr/>
        </p:nvGrpSpPr>
        <p:grpSpPr>
          <a:xfrm>
            <a:off x="4457700" y="475016"/>
            <a:ext cx="3276600" cy="2126816"/>
            <a:chOff x="3238500" y="2295600"/>
            <a:chExt cx="3276600" cy="2126816"/>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8500" y="2295600"/>
              <a:ext cx="3276600" cy="2126816"/>
            </a:xfrm>
            <a:prstGeom prst="rect">
              <a:avLst/>
            </a:prstGeom>
          </p:spPr>
        </p:pic>
        <p:sp>
          <p:nvSpPr>
            <p:cNvPr id="7" name="Rectangle 6"/>
            <p:cNvSpPr/>
            <p:nvPr/>
          </p:nvSpPr>
          <p:spPr>
            <a:xfrm>
              <a:off x="3645806" y="2774233"/>
              <a:ext cx="2406428" cy="584775"/>
            </a:xfrm>
            <a:prstGeom prst="rect">
              <a:avLst/>
            </a:prstGeom>
          </p:spPr>
          <p:txBody>
            <a:bodyPr wrap="none">
              <a:spAutoFit/>
            </a:bodyPr>
            <a:lstStyle/>
            <a:p>
              <a:pPr algn="just"/>
              <a:r>
                <a:rPr lang="fa-IR" sz="3200" dirty="0">
                  <a:cs typeface="B Koodak" panose="00000700000000000000" pitchFamily="2" charset="-78"/>
                </a:rPr>
                <a:t>آمریکای شمالی:</a:t>
              </a:r>
            </a:p>
          </p:txBody>
        </p:sp>
        <p:sp>
          <p:nvSpPr>
            <p:cNvPr id="8" name="Rectangle 7"/>
            <p:cNvSpPr/>
            <p:nvPr/>
          </p:nvSpPr>
          <p:spPr>
            <a:xfrm>
              <a:off x="3765229" y="3323577"/>
              <a:ext cx="2167581" cy="584775"/>
            </a:xfrm>
            <a:prstGeom prst="rect">
              <a:avLst/>
            </a:prstGeom>
          </p:spPr>
          <p:txBody>
            <a:bodyPr wrap="none">
              <a:spAutoFit/>
            </a:bodyPr>
            <a:lstStyle/>
            <a:p>
              <a:pPr algn="just"/>
              <a:r>
                <a:rPr lang="fa-IR" sz="3200" dirty="0">
                  <a:cs typeface="B Koodak" panose="00000700000000000000" pitchFamily="2" charset="-78"/>
                </a:rPr>
                <a:t>می سی سی پی</a:t>
              </a:r>
            </a:p>
          </p:txBody>
        </p:sp>
      </p:grpSp>
      <p:sp>
        <p:nvSpPr>
          <p:cNvPr id="11" name="Rectangle 10"/>
          <p:cNvSpPr/>
          <p:nvPr/>
        </p:nvSpPr>
        <p:spPr>
          <a:xfrm>
            <a:off x="3671255" y="4072082"/>
            <a:ext cx="4849490" cy="584775"/>
          </a:xfrm>
          <a:prstGeom prst="rect">
            <a:avLst/>
          </a:prstGeom>
        </p:spPr>
        <p:txBody>
          <a:bodyPr wrap="square">
            <a:spAutoFit/>
          </a:bodyPr>
          <a:lstStyle/>
          <a:p>
            <a:pPr algn="ctr"/>
            <a:r>
              <a:rPr lang="fa-IR" sz="3200" dirty="0">
                <a:cs typeface="B Koodak" panose="00000700000000000000" pitchFamily="2" charset="-78"/>
              </a:rPr>
              <a:t>این رود به </a:t>
            </a:r>
            <a:r>
              <a:rPr lang="fa-IR" sz="3200" dirty="0">
                <a:solidFill>
                  <a:srgbClr val="0033CC"/>
                </a:solidFill>
                <a:cs typeface="B Koodak" panose="00000700000000000000" pitchFamily="2" charset="-78"/>
              </a:rPr>
              <a:t>خلیج مکزیک </a:t>
            </a:r>
            <a:r>
              <a:rPr lang="fa-IR" sz="3200" dirty="0">
                <a:cs typeface="B Koodak" panose="00000700000000000000" pitchFamily="2" charset="-78"/>
              </a:rPr>
              <a:t>می ریزد.</a:t>
            </a:r>
            <a:endParaRPr lang="en-US" sz="3200" dirty="0">
              <a:cs typeface="B Koodak" panose="00000700000000000000" pitchFamily="2" charset="-78"/>
            </a:endParaRPr>
          </a:p>
        </p:txBody>
      </p:sp>
      <p:sp>
        <p:nvSpPr>
          <p:cNvPr id="12" name="Rectangle 11"/>
          <p:cNvSpPr/>
          <p:nvPr/>
        </p:nvSpPr>
        <p:spPr>
          <a:xfrm>
            <a:off x="320350" y="5279069"/>
            <a:ext cx="11495737" cy="584775"/>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wrap="square">
            <a:spAutoFit/>
          </a:bodyPr>
          <a:lstStyle/>
          <a:p>
            <a:pPr algn="ctr"/>
            <a:r>
              <a:rPr lang="fa-IR" sz="3200" dirty="0">
                <a:cs typeface="B Koodak" panose="00000700000000000000" pitchFamily="2" charset="-78"/>
              </a:rPr>
              <a:t>نقش مهمی در حمل و نقل کالا و منابع و تجارت از طریق کشتیرانی دارد.</a:t>
            </a:r>
          </a:p>
        </p:txBody>
      </p:sp>
    </p:spTree>
    <p:extLst>
      <p:ext uri="{BB962C8B-B14F-4D97-AF65-F5344CB8AC3E}">
        <p14:creationId xmlns:p14="http://schemas.microsoft.com/office/powerpoint/2010/main" val="42135850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9885"/>
          </a:xfrm>
          <a:prstGeom prst="rect">
            <a:avLst/>
          </a:prstGeom>
        </p:spPr>
      </p:pic>
      <p:sp>
        <p:nvSpPr>
          <p:cNvPr id="6" name="Rectangle 5"/>
          <p:cNvSpPr/>
          <p:nvPr/>
        </p:nvSpPr>
        <p:spPr>
          <a:xfrm>
            <a:off x="9847374" y="-1885"/>
            <a:ext cx="2167581" cy="584775"/>
          </a:xfrm>
          <a:prstGeom prst="rect">
            <a:avLst/>
          </a:prstGeom>
        </p:spPr>
        <p:txBody>
          <a:bodyPr wrap="none">
            <a:spAutoFit/>
          </a:bodyPr>
          <a:lstStyle/>
          <a:p>
            <a:pPr algn="just"/>
            <a:r>
              <a:rPr lang="fa-IR" sz="3200" dirty="0">
                <a:cs typeface="B Koodak" panose="00000700000000000000" pitchFamily="2" charset="-78"/>
              </a:rPr>
              <a:t>می سی سی پی</a:t>
            </a:r>
          </a:p>
        </p:txBody>
      </p:sp>
    </p:spTree>
    <p:extLst>
      <p:ext uri="{BB962C8B-B14F-4D97-AF65-F5344CB8AC3E}">
        <p14:creationId xmlns:p14="http://schemas.microsoft.com/office/powerpoint/2010/main" val="10187392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pSp>
        <p:nvGrpSpPr>
          <p:cNvPr id="6" name="Group 5"/>
          <p:cNvGrpSpPr/>
          <p:nvPr/>
        </p:nvGrpSpPr>
        <p:grpSpPr>
          <a:xfrm>
            <a:off x="4457700" y="214533"/>
            <a:ext cx="3276600" cy="2126816"/>
            <a:chOff x="3238500" y="2295600"/>
            <a:chExt cx="3276600" cy="2126816"/>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8500" y="2295600"/>
              <a:ext cx="3276600" cy="2126816"/>
            </a:xfrm>
            <a:prstGeom prst="rect">
              <a:avLst/>
            </a:prstGeom>
          </p:spPr>
        </p:pic>
        <p:sp>
          <p:nvSpPr>
            <p:cNvPr id="8" name="Rectangle 7"/>
            <p:cNvSpPr/>
            <p:nvPr/>
          </p:nvSpPr>
          <p:spPr>
            <a:xfrm>
              <a:off x="3640196" y="2774233"/>
              <a:ext cx="2417650" cy="584775"/>
            </a:xfrm>
            <a:prstGeom prst="rect">
              <a:avLst/>
            </a:prstGeom>
          </p:spPr>
          <p:txBody>
            <a:bodyPr wrap="none">
              <a:spAutoFit/>
            </a:bodyPr>
            <a:lstStyle/>
            <a:p>
              <a:pPr algn="just"/>
              <a:r>
                <a:rPr lang="fa-IR" sz="3200" dirty="0">
                  <a:cs typeface="B Koodak" panose="00000700000000000000" pitchFamily="2" charset="-78"/>
                </a:rPr>
                <a:t>آمریکای جنوبی:</a:t>
              </a:r>
            </a:p>
          </p:txBody>
        </p:sp>
        <p:sp>
          <p:nvSpPr>
            <p:cNvPr id="9" name="Rectangle 8"/>
            <p:cNvSpPr/>
            <p:nvPr/>
          </p:nvSpPr>
          <p:spPr>
            <a:xfrm>
              <a:off x="4268572" y="3365141"/>
              <a:ext cx="1160895" cy="584775"/>
            </a:xfrm>
            <a:prstGeom prst="rect">
              <a:avLst/>
            </a:prstGeom>
          </p:spPr>
          <p:txBody>
            <a:bodyPr wrap="none">
              <a:spAutoFit/>
            </a:bodyPr>
            <a:lstStyle/>
            <a:p>
              <a:pPr algn="just"/>
              <a:r>
                <a:rPr lang="fa-IR" sz="3200" dirty="0">
                  <a:cs typeface="B Koodak" panose="00000700000000000000" pitchFamily="2" charset="-78"/>
                </a:rPr>
                <a:t>آمازون</a:t>
              </a:r>
            </a:p>
          </p:txBody>
        </p:sp>
      </p:grpSp>
      <p:sp>
        <p:nvSpPr>
          <p:cNvPr id="10" name="Rectangle 9"/>
          <p:cNvSpPr/>
          <p:nvPr/>
        </p:nvSpPr>
        <p:spPr>
          <a:xfrm>
            <a:off x="96910" y="2580665"/>
            <a:ext cx="11942618" cy="646331"/>
          </a:xfrm>
          <a:prstGeom prst="rect">
            <a:avLst/>
          </a:prstGeom>
        </p:spPr>
        <p:txBody>
          <a:bodyPr wrap="square">
            <a:spAutoFit/>
          </a:bodyPr>
          <a:lstStyle/>
          <a:p>
            <a:pPr algn="ctr"/>
            <a:r>
              <a:rPr lang="fa-IR" sz="3600" dirty="0">
                <a:solidFill>
                  <a:srgbClr val="C00000"/>
                </a:solidFill>
                <a:cs typeface="B Koodak" panose="00000700000000000000" pitchFamily="2" charset="-78"/>
              </a:rPr>
              <a:t>پرآب ترین رود دنیا </a:t>
            </a:r>
            <a:r>
              <a:rPr lang="fa-IR" sz="3200" dirty="0">
                <a:cs typeface="B Koodak" panose="00000700000000000000" pitchFamily="2" charset="-78"/>
              </a:rPr>
              <a:t>که آب آن از مجموع آب ده رودخانه پر آب جهان بیشتر است. </a:t>
            </a:r>
            <a:endParaRPr lang="en-US" sz="3200" dirty="0">
              <a:cs typeface="B Koodak" panose="00000700000000000000" pitchFamily="2" charset="-78"/>
            </a:endParaRPr>
          </a:p>
        </p:txBody>
      </p:sp>
      <p:sp>
        <p:nvSpPr>
          <p:cNvPr id="12" name="Rectangle 11"/>
          <p:cNvSpPr/>
          <p:nvPr/>
        </p:nvSpPr>
        <p:spPr>
          <a:xfrm>
            <a:off x="3201087" y="3566218"/>
            <a:ext cx="5734263" cy="584775"/>
          </a:xfrm>
          <a:prstGeom prst="rect">
            <a:avLst/>
          </a:prstGeom>
        </p:spPr>
        <p:txBody>
          <a:bodyPr wrap="none">
            <a:spAutoFit/>
          </a:bodyPr>
          <a:lstStyle/>
          <a:p>
            <a:pPr algn="ctr"/>
            <a:r>
              <a:rPr lang="fa-IR" sz="3200" dirty="0">
                <a:cs typeface="B Koodak" panose="00000700000000000000" pitchFamily="2" charset="-78"/>
              </a:rPr>
              <a:t>از میان جنگل های استوایی عبور می کند. </a:t>
            </a:r>
            <a:endParaRPr lang="en-US" sz="3200" dirty="0">
              <a:cs typeface="B Koodak" panose="00000700000000000000" pitchFamily="2" charset="-78"/>
            </a:endParaRPr>
          </a:p>
        </p:txBody>
      </p:sp>
      <p:sp>
        <p:nvSpPr>
          <p:cNvPr id="13" name="Rectangle 12"/>
          <p:cNvSpPr/>
          <p:nvPr/>
        </p:nvSpPr>
        <p:spPr>
          <a:xfrm>
            <a:off x="668409" y="4730443"/>
            <a:ext cx="10799617" cy="1077218"/>
          </a:xfrm>
          <a:prstGeom prst="rect">
            <a:avLst/>
          </a:prstGeom>
        </p:spPr>
        <p:txBody>
          <a:bodyPr wrap="square">
            <a:spAutoFit/>
          </a:bodyPr>
          <a:lstStyle/>
          <a:p>
            <a:pPr algn="ctr"/>
            <a:r>
              <a:rPr lang="fa-IR" sz="3200" dirty="0">
                <a:cs typeface="B Koodak" panose="00000700000000000000" pitchFamily="2" charset="-78"/>
              </a:rPr>
              <a:t>در این رود، ماهی های آب شیرین، مارهای آبی و گربه ماهی های غول پیکر، زندگی می کنند.</a:t>
            </a:r>
          </a:p>
        </p:txBody>
      </p:sp>
    </p:spTree>
    <p:extLst>
      <p:ext uri="{BB962C8B-B14F-4D97-AF65-F5344CB8AC3E}">
        <p14:creationId xmlns:p14="http://schemas.microsoft.com/office/powerpoint/2010/main" val="28739435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71855"/>
          </a:xfrm>
          <a:prstGeom prst="rect">
            <a:avLst/>
          </a:prstGeom>
        </p:spPr>
      </p:pic>
      <p:sp>
        <p:nvSpPr>
          <p:cNvPr id="9" name="Rectangle 8"/>
          <p:cNvSpPr/>
          <p:nvPr/>
        </p:nvSpPr>
        <p:spPr>
          <a:xfrm>
            <a:off x="10724791" y="141073"/>
            <a:ext cx="1160895" cy="584775"/>
          </a:xfrm>
          <a:prstGeom prst="rect">
            <a:avLst/>
          </a:prstGeom>
          <a:solidFill>
            <a:schemeClr val="bg1"/>
          </a:solidFill>
        </p:spPr>
        <p:txBody>
          <a:bodyPr wrap="none">
            <a:spAutoFit/>
          </a:bodyPr>
          <a:lstStyle/>
          <a:p>
            <a:pPr algn="just"/>
            <a:r>
              <a:rPr lang="fa-IR" sz="3200" dirty="0">
                <a:cs typeface="B Koodak" panose="00000700000000000000" pitchFamily="2" charset="-78"/>
              </a:rPr>
              <a:t>آمازون</a:t>
            </a:r>
          </a:p>
        </p:txBody>
      </p:sp>
    </p:spTree>
    <p:extLst>
      <p:ext uri="{BB962C8B-B14F-4D97-AF65-F5344CB8AC3E}">
        <p14:creationId xmlns:p14="http://schemas.microsoft.com/office/powerpoint/2010/main" val="679156332"/>
      </p:ext>
    </p:extLst>
  </p:cSld>
  <p:clrMapOvr>
    <a:masterClrMapping/>
  </p:clrMapOvr>
  <p:transition spd="slow">
    <p:comb dir="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0"/>
            <a:ext cx="8763000"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64782" cy="6873587"/>
          </a:xfrm>
          <a:prstGeom prst="rect">
            <a:avLst/>
          </a:prstGeom>
        </p:spPr>
      </p:pic>
      <p:sp>
        <p:nvSpPr>
          <p:cNvPr id="8" name="Rectangle 7"/>
          <p:cNvSpPr/>
          <p:nvPr/>
        </p:nvSpPr>
        <p:spPr>
          <a:xfrm>
            <a:off x="9455727" y="2898184"/>
            <a:ext cx="2736273" cy="1077218"/>
          </a:xfrm>
          <a:prstGeom prst="rect">
            <a:avLst/>
          </a:prstGeom>
        </p:spPr>
        <p:txBody>
          <a:bodyPr wrap="square">
            <a:spAutoFit/>
          </a:bodyPr>
          <a:lstStyle/>
          <a:p>
            <a:pPr algn="ctr"/>
            <a:r>
              <a:rPr lang="fa-IR" sz="3200" dirty="0">
                <a:cs typeface="B Koodak" panose="00000700000000000000" pitchFamily="2" charset="-78"/>
              </a:rPr>
              <a:t>گربه ماهی های غول پیکر آمازون</a:t>
            </a:r>
            <a:endParaRPr lang="en-US" sz="3200" dirty="0"/>
          </a:p>
        </p:txBody>
      </p:sp>
    </p:spTree>
    <p:extLst>
      <p:ext uri="{BB962C8B-B14F-4D97-AF65-F5344CB8AC3E}">
        <p14:creationId xmlns:p14="http://schemas.microsoft.com/office/powerpoint/2010/main" val="627120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818" y="1"/>
            <a:ext cx="12697691" cy="7169726"/>
          </a:xfrm>
          <a:prstGeom prst="rect">
            <a:avLst/>
          </a:prstGeom>
        </p:spPr>
      </p:pic>
      <p:sp>
        <p:nvSpPr>
          <p:cNvPr id="12" name="Rectangle 11"/>
          <p:cNvSpPr/>
          <p:nvPr/>
        </p:nvSpPr>
        <p:spPr>
          <a:xfrm>
            <a:off x="3304308" y="1738205"/>
            <a:ext cx="5611091" cy="1846659"/>
          </a:xfrm>
          <a:prstGeom prst="rect">
            <a:avLst/>
          </a:prstGeom>
        </p:spPr>
        <p:txBody>
          <a:bodyPr wrap="square">
            <a:spAutoFit/>
          </a:bodyPr>
          <a:lstStyle/>
          <a:p>
            <a:pPr algn="ctr"/>
            <a:r>
              <a:rPr lang="fa-IR" sz="3200" dirty="0">
                <a:solidFill>
                  <a:srgbClr val="231F20"/>
                </a:solidFill>
                <a:latin typeface="AmuzehNewNormalPS"/>
                <a:cs typeface="B Koodak" panose="00000700000000000000" pitchFamily="2" charset="-78"/>
              </a:rPr>
              <a:t>کدام بخش از آب و هوا و پوشش گیاهی قارۀ آمریکا عیناً مانند آفریقا است؟ چرا؟</a:t>
            </a:r>
            <a:br>
              <a:rPr lang="fa-IR" dirty="0"/>
            </a:br>
            <a:endParaRPr lang="en-US" dirty="0"/>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5607" y="876758"/>
            <a:ext cx="861447" cy="861447"/>
          </a:xfrm>
          <a:prstGeom prst="rect">
            <a:avLst/>
          </a:prstGeom>
        </p:spPr>
      </p:pic>
      <p:sp>
        <p:nvSpPr>
          <p:cNvPr id="14" name="Rectangle 13"/>
          <p:cNvSpPr/>
          <p:nvPr/>
        </p:nvSpPr>
        <p:spPr>
          <a:xfrm>
            <a:off x="3304307" y="3968787"/>
            <a:ext cx="5611091" cy="2339102"/>
          </a:xfrm>
          <a:prstGeom prst="rect">
            <a:avLst/>
          </a:prstGeom>
        </p:spPr>
        <p:txBody>
          <a:bodyPr wrap="square">
            <a:spAutoFit/>
          </a:bodyPr>
          <a:lstStyle/>
          <a:p>
            <a:pPr algn="ctr"/>
            <a:r>
              <a:rPr lang="fa-IR" sz="3200" dirty="0">
                <a:solidFill>
                  <a:srgbClr val="231F20"/>
                </a:solidFill>
                <a:latin typeface="AmuzehNewNormalPS"/>
                <a:cs typeface="B Koodak" panose="00000700000000000000" pitchFamily="2" charset="-78"/>
              </a:rPr>
              <a:t>نواحی نزدیک به استوا در آمریکای مرکزی و جنوبی آب و هوای گرم و مرطوب و پوشش گیاهی جنگل های انبوه دارد.</a:t>
            </a:r>
            <a:br>
              <a:rPr lang="fa-IR" dirty="0"/>
            </a:br>
            <a:endParaRPr lang="en-US" dirty="0"/>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4864" y="3476409"/>
            <a:ext cx="3609975" cy="171450"/>
          </a:xfrm>
          <a:prstGeom prst="rect">
            <a:avLst/>
          </a:prstGeom>
        </p:spPr>
      </p:pic>
      <p:pic>
        <p:nvPicPr>
          <p:cNvPr id="3" name="Picture 2">
            <a:extLst>
              <a:ext uri="{FF2B5EF4-FFF2-40B4-BE49-F238E27FC236}">
                <a16:creationId xmlns:a16="http://schemas.microsoft.com/office/drawing/2014/main" id="{1349F991-4E0A-4A32-9F1B-B697C12496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8353" y="609364"/>
            <a:ext cx="2987675" cy="748532"/>
          </a:xfrm>
          <a:prstGeom prst="rect">
            <a:avLst/>
          </a:prstGeom>
        </p:spPr>
      </p:pic>
    </p:spTree>
    <p:extLst>
      <p:ext uri="{BB962C8B-B14F-4D97-AF65-F5344CB8AC3E}">
        <p14:creationId xmlns:p14="http://schemas.microsoft.com/office/powerpoint/2010/main" val="273410765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6130636" y="1582341"/>
            <a:ext cx="5382491" cy="1354217"/>
          </a:xfrm>
          <a:prstGeom prst="rect">
            <a:avLst/>
          </a:prstGeom>
        </p:spPr>
        <p:txBody>
          <a:bodyPr wrap="square">
            <a:spAutoFit/>
          </a:bodyPr>
          <a:lstStyle/>
          <a:p>
            <a:pPr algn="ctr"/>
            <a:r>
              <a:rPr lang="fa-IR" sz="3200" dirty="0">
                <a:solidFill>
                  <a:srgbClr val="231F20"/>
                </a:solidFill>
                <a:latin typeface="AmuzehNewNormalPS"/>
                <a:cs typeface="B Koodak" panose="00000700000000000000" pitchFamily="2" charset="-78"/>
              </a:rPr>
              <a:t>رود آمازون به کدام اقیانوس می ریزد؟ و در کدام کشور جریان دارد؟</a:t>
            </a:r>
            <a:br>
              <a:rPr lang="fa-IR" dirty="0"/>
            </a:b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675" y="232521"/>
            <a:ext cx="861447" cy="86144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766318" cy="6858000"/>
          </a:xfrm>
          <a:prstGeom prst="rect">
            <a:avLst/>
          </a:prstGeom>
        </p:spPr>
      </p:pic>
      <p:sp>
        <p:nvSpPr>
          <p:cNvPr id="7" name="Rectangle 6"/>
          <p:cNvSpPr/>
          <p:nvPr/>
        </p:nvSpPr>
        <p:spPr>
          <a:xfrm rot="5400000">
            <a:off x="3978520" y="-607944"/>
            <a:ext cx="506940" cy="2187869"/>
          </a:xfrm>
          <a:prstGeom prst="rect">
            <a:avLst/>
          </a:prstGeom>
          <a:noFill/>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p:cNvSpPr/>
          <p:nvPr/>
        </p:nvSpPr>
        <p:spPr>
          <a:xfrm rot="3425650">
            <a:off x="3136905" y="1064260"/>
            <a:ext cx="366562" cy="803890"/>
          </a:xfrm>
          <a:prstGeom prst="rect">
            <a:avLst/>
          </a:prstGeom>
          <a:noFill/>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0" name="Group 9"/>
          <p:cNvGrpSpPr/>
          <p:nvPr/>
        </p:nvGrpSpPr>
        <p:grpSpPr>
          <a:xfrm>
            <a:off x="57908" y="-23164"/>
            <a:ext cx="5708410" cy="6904328"/>
            <a:chOff x="4633937" y="485990"/>
            <a:chExt cx="5708410" cy="6858000"/>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3937" y="485990"/>
              <a:ext cx="5708410" cy="6858000"/>
            </a:xfrm>
            <a:prstGeom prst="rect">
              <a:avLst/>
            </a:prstGeom>
          </p:spPr>
        </p:pic>
        <p:sp>
          <p:nvSpPr>
            <p:cNvPr id="11" name="Rectangle 10"/>
            <p:cNvSpPr/>
            <p:nvPr/>
          </p:nvSpPr>
          <p:spPr>
            <a:xfrm rot="3425650">
              <a:off x="8045654" y="1788374"/>
              <a:ext cx="366562" cy="803890"/>
            </a:xfrm>
            <a:prstGeom prst="rect">
              <a:avLst/>
            </a:prstGeom>
            <a:noFill/>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13" name="Rectangle 12"/>
          <p:cNvSpPr/>
          <p:nvPr/>
        </p:nvSpPr>
        <p:spPr>
          <a:xfrm rot="5400000">
            <a:off x="3164321" y="1942491"/>
            <a:ext cx="311727" cy="874056"/>
          </a:xfrm>
          <a:prstGeom prst="rect">
            <a:avLst/>
          </a:prstGeom>
          <a:noFill/>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4" name="Group 13"/>
          <p:cNvGrpSpPr/>
          <p:nvPr/>
        </p:nvGrpSpPr>
        <p:grpSpPr>
          <a:xfrm>
            <a:off x="6866340" y="2936558"/>
            <a:ext cx="3990110" cy="2122467"/>
            <a:chOff x="6899564" y="2774811"/>
            <a:chExt cx="3990110" cy="2122467"/>
          </a:xfrm>
        </p:grpSpPr>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9564" y="2774811"/>
              <a:ext cx="3990110" cy="2122467"/>
            </a:xfrm>
            <a:prstGeom prst="rect">
              <a:avLst/>
            </a:prstGeom>
          </p:spPr>
        </p:pic>
        <p:sp>
          <p:nvSpPr>
            <p:cNvPr id="15" name="Rectangle 14"/>
            <p:cNvSpPr/>
            <p:nvPr/>
          </p:nvSpPr>
          <p:spPr>
            <a:xfrm>
              <a:off x="7647706" y="3341803"/>
              <a:ext cx="2535381" cy="1354217"/>
            </a:xfrm>
            <a:prstGeom prst="rect">
              <a:avLst/>
            </a:prstGeom>
          </p:spPr>
          <p:txBody>
            <a:bodyPr wrap="square">
              <a:spAutoFit/>
            </a:bodyPr>
            <a:lstStyle/>
            <a:p>
              <a:pPr algn="ctr"/>
              <a:r>
                <a:rPr lang="fa-IR" sz="3200" dirty="0">
                  <a:solidFill>
                    <a:srgbClr val="231F20"/>
                  </a:solidFill>
                  <a:latin typeface="AmuzehNewNormalPS"/>
                  <a:cs typeface="B Koodak" panose="00000700000000000000" pitchFamily="2" charset="-78"/>
                </a:rPr>
                <a:t>اقیانوس اطلس،</a:t>
              </a:r>
            </a:p>
            <a:p>
              <a:pPr algn="ctr"/>
              <a:r>
                <a:rPr lang="fa-IR" sz="3200" dirty="0">
                  <a:solidFill>
                    <a:srgbClr val="231F20"/>
                  </a:solidFill>
                  <a:latin typeface="AmuzehNewNormalPS"/>
                  <a:cs typeface="B Koodak" panose="00000700000000000000" pitchFamily="2" charset="-78"/>
                </a:rPr>
                <a:t>کشور برزیل</a:t>
              </a:r>
              <a:br>
                <a:rPr lang="fa-IR" dirty="0"/>
              </a:br>
              <a:endParaRPr lang="en-US" dirty="0"/>
            </a:p>
          </p:txBody>
        </p:sp>
      </p:grpSp>
      <p:pic>
        <p:nvPicPr>
          <p:cNvPr id="6" name="Picture 5">
            <a:extLst>
              <a:ext uri="{FF2B5EF4-FFF2-40B4-BE49-F238E27FC236}">
                <a16:creationId xmlns:a16="http://schemas.microsoft.com/office/drawing/2014/main" id="{241FB223-8D54-4277-9B00-30BB75C428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8797" y="136575"/>
            <a:ext cx="2987675" cy="748532"/>
          </a:xfrm>
          <a:prstGeom prst="rect">
            <a:avLst/>
          </a:prstGeom>
        </p:spPr>
      </p:pic>
    </p:spTree>
    <p:extLst>
      <p:ext uri="{BB962C8B-B14F-4D97-AF65-F5344CB8AC3E}">
        <p14:creationId xmlns:p14="http://schemas.microsoft.com/office/powerpoint/2010/main" val="1914839050"/>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pSp>
        <p:nvGrpSpPr>
          <p:cNvPr id="3" name="Group 2"/>
          <p:cNvGrpSpPr/>
          <p:nvPr/>
        </p:nvGrpSpPr>
        <p:grpSpPr>
          <a:xfrm>
            <a:off x="4081875" y="598895"/>
            <a:ext cx="4028250" cy="1271016"/>
            <a:chOff x="3446276" y="374071"/>
            <a:chExt cx="5299447" cy="1520399"/>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6276" y="374071"/>
              <a:ext cx="5299447" cy="1520399"/>
            </a:xfrm>
            <a:prstGeom prst="rect">
              <a:avLst/>
            </a:prstGeom>
          </p:spPr>
        </p:pic>
        <p:sp>
          <p:nvSpPr>
            <p:cNvPr id="4" name="Rectangle 3"/>
            <p:cNvSpPr/>
            <p:nvPr/>
          </p:nvSpPr>
          <p:spPr>
            <a:xfrm>
              <a:off x="3920815" y="767303"/>
              <a:ext cx="4433477" cy="707886"/>
            </a:xfrm>
            <a:prstGeom prst="rect">
              <a:avLst/>
            </a:prstGeom>
          </p:spPr>
          <p:txBody>
            <a:bodyPr wrap="square">
              <a:spAutoFit/>
            </a:bodyPr>
            <a:lstStyle/>
            <a:p>
              <a:pPr algn="ctr"/>
              <a:r>
                <a:rPr lang="fa-IR" sz="4000" dirty="0">
                  <a:solidFill>
                    <a:srgbClr val="231F20"/>
                  </a:solidFill>
                  <a:effectLst>
                    <a:glow rad="63500">
                      <a:schemeClr val="accent6">
                        <a:satMod val="175000"/>
                        <a:alpha val="40000"/>
                      </a:schemeClr>
                    </a:glow>
                  </a:effectLst>
                  <a:latin typeface="AmuzehNewNormalPS"/>
                  <a:cs typeface="B Koodak" panose="00000700000000000000" pitchFamily="2" charset="-78"/>
                </a:rPr>
                <a:t>کشف قارۀ آمریکا</a:t>
              </a:r>
              <a:endParaRPr lang="en-US" sz="2400" dirty="0">
                <a:effectLst>
                  <a:glow rad="63500">
                    <a:schemeClr val="accent6">
                      <a:satMod val="175000"/>
                      <a:alpha val="40000"/>
                    </a:schemeClr>
                  </a:glow>
                </a:effectLst>
              </a:endParaRPr>
            </a:p>
          </p:txBody>
        </p:sp>
      </p:grpSp>
      <p:sp>
        <p:nvSpPr>
          <p:cNvPr id="7" name="Rectangle 6"/>
          <p:cNvSpPr/>
          <p:nvPr/>
        </p:nvSpPr>
        <p:spPr>
          <a:xfrm>
            <a:off x="786245" y="1969590"/>
            <a:ext cx="10619509" cy="4031873"/>
          </a:xfrm>
          <a:prstGeom prst="rect">
            <a:avLst/>
          </a:prstGeom>
        </p:spPr>
        <p:txBody>
          <a:bodyPr wrap="square">
            <a:spAutoFit/>
          </a:bodyPr>
          <a:lstStyle/>
          <a:p>
            <a:pPr algn="just"/>
            <a:r>
              <a:rPr lang="fa-IR" sz="3200" dirty="0">
                <a:cs typeface="B Koodak" panose="00000700000000000000" pitchFamily="2" charset="-78"/>
              </a:rPr>
              <a:t>قارۀ آمریکا تا اواخر قرن پانزدهم میلادی، ناشناخته بود. در آن زمان، یک دریانورد و تاجر ایتالیایی به نام </a:t>
            </a:r>
            <a:r>
              <a:rPr lang="fa-IR" sz="3200" dirty="0">
                <a:solidFill>
                  <a:srgbClr val="0000FF"/>
                </a:solidFill>
                <a:cs typeface="B Koodak" panose="00000700000000000000" pitchFamily="2" charset="-78"/>
              </a:rPr>
              <a:t>کریستف کلمب </a:t>
            </a:r>
            <a:r>
              <a:rPr lang="fa-IR" sz="3200" dirty="0">
                <a:cs typeface="B Koodak" panose="00000700000000000000" pitchFamily="2" charset="-78"/>
              </a:rPr>
              <a:t>از سوی دربار پادشاهی اسپانیا کوشید، راه کوتاه تری برای رسیدن به هند و ثروت های افسانه ای آن بیابد. </a:t>
            </a:r>
          </a:p>
          <a:p>
            <a:pPr algn="just"/>
            <a:endParaRPr lang="fa-IR" sz="3200" dirty="0">
              <a:cs typeface="B Koodak" panose="00000700000000000000" pitchFamily="2" charset="-78"/>
            </a:endParaRPr>
          </a:p>
          <a:p>
            <a:pPr algn="just"/>
            <a:r>
              <a:rPr lang="fa-IR" sz="3200" dirty="0">
                <a:cs typeface="B Koodak" panose="00000700000000000000" pitchFamily="2" charset="-78"/>
              </a:rPr>
              <a:t>در آن زمان، دسترسی به شبه قارۀ هند، از آرزوهای بزرگ دولت های اروپایی بود. او آب های اقیانوس اطلس را با کشتی پیمود و به سواحل قارۀ آمریکا رسید، اما فکر کرد که به هند رسیده است. </a:t>
            </a:r>
          </a:p>
          <a:p>
            <a:pPr algn="just"/>
            <a:r>
              <a:rPr lang="fa-IR" sz="3200" dirty="0">
                <a:cs typeface="B Koodak" panose="00000700000000000000" pitchFamily="2" charset="-78"/>
              </a:rPr>
              <a:t>به همین سبب </a:t>
            </a:r>
            <a:r>
              <a:rPr lang="fa-IR" sz="3200" dirty="0">
                <a:solidFill>
                  <a:srgbClr val="C00000"/>
                </a:solidFill>
                <a:cs typeface="B Koodak" panose="00000700000000000000" pitchFamily="2" charset="-78"/>
              </a:rPr>
              <a:t>بومیانی</a:t>
            </a:r>
            <a:r>
              <a:rPr lang="fa-IR" sz="3200" dirty="0">
                <a:cs typeface="B Koodak" panose="00000700000000000000" pitchFamily="2" charset="-78"/>
              </a:rPr>
              <a:t> را که در آنجا زندگی می کردند </a:t>
            </a:r>
            <a:r>
              <a:rPr lang="fa-IR" sz="3200" dirty="0">
                <a:solidFill>
                  <a:srgbClr val="C00000"/>
                </a:solidFill>
                <a:cs typeface="B Koodak" panose="00000700000000000000" pitchFamily="2" charset="-78"/>
              </a:rPr>
              <a:t>هندی </a:t>
            </a:r>
            <a:r>
              <a:rPr lang="fa-IR" sz="3200" dirty="0">
                <a:cs typeface="B Koodak" panose="00000700000000000000" pitchFamily="2" charset="-78"/>
              </a:rPr>
              <a:t>نامید.</a:t>
            </a:r>
          </a:p>
        </p:txBody>
      </p:sp>
    </p:spTree>
    <p:extLst>
      <p:ext uri="{BB962C8B-B14F-4D97-AF65-F5344CB8AC3E}">
        <p14:creationId xmlns:p14="http://schemas.microsoft.com/office/powerpoint/2010/main" val="4293466325"/>
      </p:ext>
    </p:extLst>
  </p:cSld>
  <p:clrMapOvr>
    <a:masterClrMapping/>
  </p:clrMapOvr>
  <p:transition spd="slow">
    <p:wipe dir="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854" y="-6705"/>
            <a:ext cx="10640291" cy="6864704"/>
          </a:xfrm>
          <a:prstGeom prst="rect">
            <a:avLst/>
          </a:prstGeom>
        </p:spPr>
      </p:pic>
      <p:sp>
        <p:nvSpPr>
          <p:cNvPr id="4" name="Rectangle 3"/>
          <p:cNvSpPr/>
          <p:nvPr/>
        </p:nvSpPr>
        <p:spPr>
          <a:xfrm>
            <a:off x="6672539" y="6396334"/>
            <a:ext cx="4743606" cy="461665"/>
          </a:xfrm>
          <a:prstGeom prst="rect">
            <a:avLst/>
          </a:prstGeom>
          <a:solidFill>
            <a:schemeClr val="bg1"/>
          </a:solidFill>
        </p:spPr>
        <p:txBody>
          <a:bodyPr wrap="none">
            <a:spAutoFit/>
          </a:bodyPr>
          <a:lstStyle/>
          <a:p>
            <a:pPr algn="just"/>
            <a:r>
              <a:rPr lang="fa-IR" sz="2400" dirty="0">
                <a:cs typeface="B Koodak" panose="00000700000000000000" pitchFamily="2" charset="-78"/>
              </a:rPr>
              <a:t>نقاشی از ورود کریستف کلمب به قارۀ آمریکا</a:t>
            </a:r>
          </a:p>
        </p:txBody>
      </p:sp>
    </p:spTree>
    <p:extLst>
      <p:ext uri="{BB962C8B-B14F-4D97-AF65-F5344CB8AC3E}">
        <p14:creationId xmlns:p14="http://schemas.microsoft.com/office/powerpoint/2010/main" val="297342930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070" y="0"/>
            <a:ext cx="10281859" cy="6858000"/>
          </a:xfrm>
          <a:prstGeom prst="rect">
            <a:avLst/>
          </a:prstGeom>
        </p:spPr>
      </p:pic>
    </p:spTree>
    <p:extLst>
      <p:ext uri="{BB962C8B-B14F-4D97-AF65-F5344CB8AC3E}">
        <p14:creationId xmlns:p14="http://schemas.microsoft.com/office/powerpoint/2010/main" val="38283249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Rectangle 2"/>
          <p:cNvSpPr/>
          <p:nvPr/>
        </p:nvSpPr>
        <p:spPr>
          <a:xfrm>
            <a:off x="786245" y="930499"/>
            <a:ext cx="10619509" cy="5509200"/>
          </a:xfrm>
          <a:prstGeom prst="rect">
            <a:avLst/>
          </a:prstGeom>
        </p:spPr>
        <p:txBody>
          <a:bodyPr wrap="square">
            <a:spAutoFit/>
          </a:bodyPr>
          <a:lstStyle/>
          <a:p>
            <a:pPr algn="just"/>
            <a:r>
              <a:rPr lang="fa-IR" sz="3200" dirty="0">
                <a:cs typeface="B Koodak" panose="00000700000000000000" pitchFamily="2" charset="-78"/>
              </a:rPr>
              <a:t>پنج سال بعد، یک کاشف و نقشه نگار ایتالیایی به نام </a:t>
            </a:r>
            <a:r>
              <a:rPr lang="fa-IR" sz="3200" dirty="0">
                <a:solidFill>
                  <a:srgbClr val="0000FF"/>
                </a:solidFill>
                <a:cs typeface="B Koodak" panose="00000700000000000000" pitchFamily="2" charset="-78"/>
              </a:rPr>
              <a:t>آمریکو وسپوس</a:t>
            </a:r>
            <a:r>
              <a:rPr lang="fa-IR" sz="3200" dirty="0">
                <a:cs typeface="B Koodak" panose="00000700000000000000" pitchFamily="2" charset="-78"/>
              </a:rPr>
              <a:t>، به قارۀ آمریکا رسیدو متوجه شد که به قارۀ جدیدی دست یافته است.</a:t>
            </a:r>
          </a:p>
          <a:p>
            <a:pPr algn="just"/>
            <a:r>
              <a:rPr lang="fa-IR" sz="3200" dirty="0">
                <a:cs typeface="B Koodak" panose="00000700000000000000" pitchFamily="2" charset="-78"/>
              </a:rPr>
              <a:t>به همین سبب این قارۀ نو یافته را به نام او "</a:t>
            </a:r>
            <a:r>
              <a:rPr lang="fa-IR" sz="3200" dirty="0">
                <a:solidFill>
                  <a:srgbClr val="0000FF"/>
                </a:solidFill>
                <a:cs typeface="B Koodak" panose="00000700000000000000" pitchFamily="2" charset="-78"/>
              </a:rPr>
              <a:t> آمریکا</a:t>
            </a:r>
            <a:r>
              <a:rPr lang="fa-IR" sz="3200" dirty="0">
                <a:cs typeface="B Koodak" panose="00000700000000000000" pitchFamily="2" charset="-78"/>
              </a:rPr>
              <a:t>" نامیدند.</a:t>
            </a:r>
          </a:p>
          <a:p>
            <a:pPr algn="just"/>
            <a:r>
              <a:rPr lang="fa-IR" sz="3200" dirty="0">
                <a:cs typeface="B Koodak" panose="00000700000000000000" pitchFamily="2" charset="-78"/>
              </a:rPr>
              <a:t>وسپوس در سفر دوم کریستف کلمب، مکتشف بزرگ هم‏وطنش حضور داشت و نقاطی از امریکا را کشف کرد. عقیده کاشفان اولیه آمریکا این بود که این سرزمین در ادامه شرق آسیا واقع است ولی وسپوس در سفرهای بعدی خود به این واقعیت دست یافت که سرزمین مکشوفه جدید، ارتباطی با خاک آسیا ندارد. وی هم‏چنین مصب و محل ریزش آب رودخانه آمازون به اقیانوس اطلس را کشف نمود. وسپوس چهار بار به سرزمین ناشناخته‏ ای که تا آن زمان نامی نداشت و بعدها با الهام از نام او، امریکا خوانده شد، سفر کرد. از این رو عده ‏ای وسپوس را کاشف واقعی امریکا می‏دانند. </a:t>
            </a:r>
          </a:p>
        </p:txBody>
      </p:sp>
    </p:spTree>
    <p:extLst>
      <p:ext uri="{BB962C8B-B14F-4D97-AF65-F5344CB8AC3E}">
        <p14:creationId xmlns:p14="http://schemas.microsoft.com/office/powerpoint/2010/main" val="3582951342"/>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22860"/>
            <a:ext cx="9144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829800" cy="6880860"/>
          </a:xfrm>
          <a:prstGeom prst="rect">
            <a:avLst/>
          </a:prstGeom>
        </p:spPr>
      </p:pic>
      <p:sp>
        <p:nvSpPr>
          <p:cNvPr id="5" name="Rectangle 4"/>
          <p:cNvSpPr/>
          <p:nvPr/>
        </p:nvSpPr>
        <p:spPr>
          <a:xfrm>
            <a:off x="10097829" y="3221027"/>
            <a:ext cx="1826141" cy="461665"/>
          </a:xfrm>
          <a:prstGeom prst="rect">
            <a:avLst/>
          </a:prstGeom>
        </p:spPr>
        <p:txBody>
          <a:bodyPr wrap="none">
            <a:spAutoFit/>
          </a:bodyPr>
          <a:lstStyle/>
          <a:p>
            <a:r>
              <a:rPr lang="fa-IR" sz="2400" dirty="0">
                <a:cs typeface="B Koodak" panose="00000700000000000000" pitchFamily="2" charset="-78"/>
              </a:rPr>
              <a:t>آمریکو وسپوس</a:t>
            </a:r>
            <a:endParaRPr lang="en-US" sz="2400" dirty="0"/>
          </a:p>
        </p:txBody>
      </p:sp>
    </p:spTree>
    <p:extLst>
      <p:ext uri="{BB962C8B-B14F-4D97-AF65-F5344CB8AC3E}">
        <p14:creationId xmlns:p14="http://schemas.microsoft.com/office/powerpoint/2010/main" val="618113930"/>
      </p:ext>
    </p:extLst>
  </p:cSld>
  <p:clrMapOvr>
    <a:masterClrMapping/>
  </p:clrMapOvr>
  <mc:AlternateContent xmlns:mc="http://schemas.openxmlformats.org/markup-compatibility/2006" xmlns:p14="http://schemas.microsoft.com/office/powerpoint/2010/main">
    <mc:Choice Requires="p14">
      <p:transition spd="slow" p14:dur="1600">
        <p14:prism dir="u" isContent="1" isInverted="1"/>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3" name="Group 2"/>
          <p:cNvGrpSpPr/>
          <p:nvPr/>
        </p:nvGrpSpPr>
        <p:grpSpPr>
          <a:xfrm>
            <a:off x="2895599" y="189620"/>
            <a:ext cx="6400800" cy="1514488"/>
            <a:chOff x="2895599" y="189620"/>
            <a:chExt cx="6400800" cy="1514488"/>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599" y="189620"/>
              <a:ext cx="6400800" cy="1514488"/>
            </a:xfrm>
            <a:prstGeom prst="rect">
              <a:avLst/>
            </a:prstGeom>
          </p:spPr>
        </p:pic>
        <p:sp>
          <p:nvSpPr>
            <p:cNvPr id="4" name="Rectangle 3"/>
            <p:cNvSpPr/>
            <p:nvPr/>
          </p:nvSpPr>
          <p:spPr>
            <a:xfrm>
              <a:off x="4007426" y="654477"/>
              <a:ext cx="4177146" cy="584775"/>
            </a:xfrm>
            <a:prstGeom prst="rect">
              <a:avLst/>
            </a:prstGeom>
          </p:spPr>
          <p:txBody>
            <a:bodyPr wrap="square">
              <a:spAutoFit/>
            </a:bodyPr>
            <a:lstStyle/>
            <a:p>
              <a:pPr algn="ctr"/>
              <a:r>
                <a:rPr lang="fa-IR" sz="3200" dirty="0">
                  <a:cs typeface="B Koodak" panose="00000700000000000000" pitchFamily="2" charset="-78"/>
                </a:rPr>
                <a:t>ویژگی های انسانی و اقتصادی</a:t>
              </a:r>
              <a:endParaRPr lang="en-US" sz="4800" dirty="0">
                <a:cs typeface="B Koodak" panose="00000700000000000000" pitchFamily="2" charset="-78"/>
              </a:endParaRPr>
            </a:p>
          </p:txBody>
        </p:sp>
      </p:gr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8977" y="1704108"/>
            <a:ext cx="2771522" cy="2244434"/>
          </a:xfrm>
          <a:prstGeom prst="rect">
            <a:avLst/>
          </a:prstGeom>
        </p:spPr>
      </p:pic>
      <p:sp>
        <p:nvSpPr>
          <p:cNvPr id="7" name="Rectangle 6"/>
          <p:cNvSpPr/>
          <p:nvPr/>
        </p:nvSpPr>
        <p:spPr>
          <a:xfrm>
            <a:off x="5465618" y="2205257"/>
            <a:ext cx="1221570" cy="584775"/>
          </a:xfrm>
          <a:prstGeom prst="rect">
            <a:avLst/>
          </a:prstGeom>
        </p:spPr>
        <p:txBody>
          <a:bodyPr wrap="square">
            <a:spAutoFit/>
          </a:bodyPr>
          <a:lstStyle/>
          <a:p>
            <a:pPr algn="ctr"/>
            <a:r>
              <a:rPr lang="fa-IR" sz="3200" dirty="0">
                <a:cs typeface="B Koodak" panose="00000700000000000000" pitchFamily="2" charset="-78"/>
              </a:rPr>
              <a:t>جمعیت</a:t>
            </a:r>
            <a:endParaRPr lang="en-US" sz="4800" dirty="0">
              <a:cs typeface="B Koodak" panose="00000700000000000000" pitchFamily="2" charset="-78"/>
            </a:endParaRPr>
          </a:p>
        </p:txBody>
      </p:sp>
      <p:sp>
        <p:nvSpPr>
          <p:cNvPr id="6" name="Rectangle 5"/>
          <p:cNvSpPr/>
          <p:nvPr/>
        </p:nvSpPr>
        <p:spPr>
          <a:xfrm>
            <a:off x="2075047" y="3948542"/>
            <a:ext cx="8039381" cy="584775"/>
          </a:xfrm>
          <a:prstGeom prst="rect">
            <a:avLst/>
          </a:prstGeom>
        </p:spPr>
        <p:txBody>
          <a:bodyPr wrap="none">
            <a:spAutoFit/>
          </a:bodyPr>
          <a:lstStyle/>
          <a:p>
            <a:pPr algn="ctr"/>
            <a:r>
              <a:rPr lang="fa-IR" sz="3200" dirty="0">
                <a:cs typeface="B Koodak" panose="00000700000000000000" pitchFamily="2" charset="-78"/>
              </a:rPr>
              <a:t>حدود 15 % جمعیت جهان در قاره آمریکا زندگی می کنند.</a:t>
            </a:r>
            <a:endParaRPr lang="en-US" sz="3200" dirty="0">
              <a:cs typeface="B Koodak" panose="00000700000000000000" pitchFamily="2" charset="-78"/>
            </a:endParaRPr>
          </a:p>
        </p:txBody>
      </p:sp>
      <p:sp>
        <p:nvSpPr>
          <p:cNvPr id="8" name="Rectangle 7"/>
          <p:cNvSpPr/>
          <p:nvPr/>
        </p:nvSpPr>
        <p:spPr>
          <a:xfrm>
            <a:off x="0" y="5034466"/>
            <a:ext cx="12191999" cy="1077218"/>
          </a:xfrm>
          <a:prstGeom prst="rect">
            <a:avLst/>
          </a:prstGeom>
        </p:spPr>
        <p:txBody>
          <a:bodyPr wrap="square">
            <a:spAutoFit/>
          </a:bodyPr>
          <a:lstStyle/>
          <a:p>
            <a:pPr marL="45720" algn="ctr"/>
            <a:r>
              <a:rPr lang="fa-IR" sz="3200" dirty="0">
                <a:cs typeface="B Koodak" panose="00000700000000000000" pitchFamily="2" charset="-78"/>
              </a:rPr>
              <a:t> این جمعیت بیشتر در </a:t>
            </a:r>
            <a:r>
              <a:rPr lang="fa-IR" sz="3200" dirty="0">
                <a:solidFill>
                  <a:srgbClr val="0033CC"/>
                </a:solidFill>
                <a:cs typeface="B Koodak" panose="00000700000000000000" pitchFamily="2" charset="-78"/>
              </a:rPr>
              <a:t>جلگه های حاصلخیز </a:t>
            </a:r>
            <a:r>
              <a:rPr lang="fa-IR" sz="3200" dirty="0">
                <a:cs typeface="B Koodak" panose="00000700000000000000" pitchFamily="2" charset="-78"/>
              </a:rPr>
              <a:t>مثل می سی سی پی و </a:t>
            </a:r>
            <a:r>
              <a:rPr lang="fa-IR" sz="3200" dirty="0">
                <a:solidFill>
                  <a:srgbClr val="0033CC"/>
                </a:solidFill>
                <a:cs typeface="B Koodak" panose="00000700000000000000" pitchFamily="2" charset="-78"/>
              </a:rPr>
              <a:t>بنادر و شهرهای ساحلی </a:t>
            </a:r>
            <a:r>
              <a:rPr lang="fa-IR" sz="3200" dirty="0">
                <a:cs typeface="B Koodak" panose="00000700000000000000" pitchFamily="2" charset="-78"/>
              </a:rPr>
              <a:t>نزدیک به اقیانوس متراکم شده اند.</a:t>
            </a:r>
          </a:p>
        </p:txBody>
      </p:sp>
    </p:spTree>
    <p:extLst>
      <p:ext uri="{BB962C8B-B14F-4D97-AF65-F5344CB8AC3E}">
        <p14:creationId xmlns:p14="http://schemas.microsoft.com/office/powerpoint/2010/main" val="1674410707"/>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12"/>
            <a:ext cx="12192000" cy="6861412"/>
          </a:xfrm>
          <a:prstGeom prst="rect">
            <a:avLst/>
          </a:prstGeom>
        </p:spPr>
      </p:pic>
      <p:grpSp>
        <p:nvGrpSpPr>
          <p:cNvPr id="6" name="Group 5"/>
          <p:cNvGrpSpPr/>
          <p:nvPr/>
        </p:nvGrpSpPr>
        <p:grpSpPr>
          <a:xfrm>
            <a:off x="4330699" y="272761"/>
            <a:ext cx="3530601" cy="1805421"/>
            <a:chOff x="4491181" y="314325"/>
            <a:chExt cx="3530601" cy="1805421"/>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1181" y="314325"/>
              <a:ext cx="3530601" cy="1805421"/>
            </a:xfrm>
            <a:prstGeom prst="rect">
              <a:avLst/>
            </a:prstGeom>
          </p:spPr>
        </p:pic>
        <p:sp>
          <p:nvSpPr>
            <p:cNvPr id="5" name="Rectangle 4"/>
            <p:cNvSpPr/>
            <p:nvPr/>
          </p:nvSpPr>
          <p:spPr>
            <a:xfrm>
              <a:off x="4821382" y="924647"/>
              <a:ext cx="1678770" cy="584775"/>
            </a:xfrm>
            <a:prstGeom prst="rect">
              <a:avLst/>
            </a:prstGeom>
          </p:spPr>
          <p:txBody>
            <a:bodyPr wrap="square">
              <a:spAutoFit/>
            </a:bodyPr>
            <a:lstStyle/>
            <a:p>
              <a:pPr algn="ctr"/>
              <a:r>
                <a:rPr lang="fa-IR" sz="3200" dirty="0">
                  <a:cs typeface="B Koodak" panose="00000700000000000000" pitchFamily="2" charset="-78"/>
                </a:rPr>
                <a:t>نژاد و زبان</a:t>
              </a:r>
              <a:endParaRPr lang="en-US" sz="4800" dirty="0">
                <a:cs typeface="B Koodak" panose="00000700000000000000" pitchFamily="2" charset="-78"/>
              </a:endParaRPr>
            </a:p>
          </p:txBody>
        </p:sp>
      </p:grpSp>
      <p:sp>
        <p:nvSpPr>
          <p:cNvPr id="7" name="Rectangle 6"/>
          <p:cNvSpPr/>
          <p:nvPr/>
        </p:nvSpPr>
        <p:spPr>
          <a:xfrm>
            <a:off x="464126" y="2351782"/>
            <a:ext cx="11263745" cy="1077218"/>
          </a:xfrm>
          <a:prstGeom prst="rect">
            <a:avLst/>
          </a:prstGeom>
        </p:spPr>
        <p:txBody>
          <a:bodyPr wrap="square">
            <a:spAutoFit/>
          </a:bodyPr>
          <a:lstStyle/>
          <a:p>
            <a:pPr marL="45720" algn="ctr"/>
            <a:r>
              <a:rPr lang="fa-IR" sz="3200" dirty="0">
                <a:cs typeface="B Koodak" panose="00000700000000000000" pitchFamily="2" charset="-78"/>
              </a:rPr>
              <a:t>مردم قاره آمریکا از نژادها و تیره های گوناگون تشکیل شده اند. </a:t>
            </a:r>
          </a:p>
          <a:p>
            <a:pPr marL="45720" algn="ctr"/>
            <a:r>
              <a:rPr lang="fa-IR" sz="3200" dirty="0">
                <a:cs typeface="B Koodak" panose="00000700000000000000" pitchFamily="2" charset="-78"/>
              </a:rPr>
              <a:t>مهمترین آنها عبارت اند از:</a:t>
            </a:r>
          </a:p>
        </p:txBody>
      </p:sp>
      <p:grpSp>
        <p:nvGrpSpPr>
          <p:cNvPr id="13" name="Group 12"/>
          <p:cNvGrpSpPr/>
          <p:nvPr/>
        </p:nvGrpSpPr>
        <p:grpSpPr>
          <a:xfrm>
            <a:off x="9078667" y="3223117"/>
            <a:ext cx="3345397" cy="2993770"/>
            <a:chOff x="8614541" y="3223116"/>
            <a:chExt cx="3809524" cy="3238095"/>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4541" y="3223116"/>
              <a:ext cx="3809524" cy="3238095"/>
            </a:xfrm>
            <a:prstGeom prst="rect">
              <a:avLst/>
            </a:prstGeom>
          </p:spPr>
        </p:pic>
        <p:sp>
          <p:nvSpPr>
            <p:cNvPr id="12" name="Rectangle 11"/>
            <p:cNvSpPr/>
            <p:nvPr/>
          </p:nvSpPr>
          <p:spPr>
            <a:xfrm>
              <a:off x="9918088" y="4534021"/>
              <a:ext cx="1202430" cy="584775"/>
            </a:xfrm>
            <a:prstGeom prst="rect">
              <a:avLst/>
            </a:prstGeom>
          </p:spPr>
          <p:txBody>
            <a:bodyPr wrap="square">
              <a:spAutoFit/>
            </a:bodyPr>
            <a:lstStyle/>
            <a:p>
              <a:pPr algn="ctr"/>
              <a:r>
                <a:rPr lang="fa-IR" sz="3200" dirty="0">
                  <a:cs typeface="B Koodak" panose="00000700000000000000" pitchFamily="2" charset="-78"/>
                </a:rPr>
                <a:t>بومیان</a:t>
              </a:r>
              <a:endParaRPr lang="en-US" sz="4800" dirty="0">
                <a:cs typeface="B Koodak" panose="00000700000000000000" pitchFamily="2" charset="-78"/>
              </a:endParaRPr>
            </a:p>
          </p:txBody>
        </p:sp>
      </p:grpSp>
      <p:grpSp>
        <p:nvGrpSpPr>
          <p:cNvPr id="15" name="Group 14"/>
          <p:cNvGrpSpPr/>
          <p:nvPr/>
        </p:nvGrpSpPr>
        <p:grpSpPr>
          <a:xfrm>
            <a:off x="5999079" y="3702600"/>
            <a:ext cx="3724442" cy="2247619"/>
            <a:chOff x="5623010" y="3702600"/>
            <a:chExt cx="3961905" cy="2247619"/>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3010" y="3702600"/>
              <a:ext cx="3961905" cy="2247619"/>
            </a:xfrm>
            <a:prstGeom prst="rect">
              <a:avLst/>
            </a:prstGeom>
          </p:spPr>
        </p:pic>
        <p:sp>
          <p:nvSpPr>
            <p:cNvPr id="14" name="Rectangle 13"/>
            <p:cNvSpPr/>
            <p:nvPr/>
          </p:nvSpPr>
          <p:spPr>
            <a:xfrm>
              <a:off x="6577429" y="4346559"/>
              <a:ext cx="2037112" cy="584775"/>
            </a:xfrm>
            <a:prstGeom prst="rect">
              <a:avLst/>
            </a:prstGeom>
          </p:spPr>
          <p:txBody>
            <a:bodyPr wrap="square">
              <a:spAutoFit/>
            </a:bodyPr>
            <a:lstStyle/>
            <a:p>
              <a:pPr algn="ctr"/>
              <a:r>
                <a:rPr lang="fa-IR" sz="3200" dirty="0">
                  <a:cs typeface="B Koodak" panose="00000700000000000000" pitchFamily="2" charset="-78"/>
                </a:rPr>
                <a:t>سیاه پوستان</a:t>
              </a:r>
              <a:endParaRPr lang="en-US" sz="4800" dirty="0">
                <a:cs typeface="B Koodak" panose="00000700000000000000" pitchFamily="2" charset="-78"/>
              </a:endParaRPr>
            </a:p>
          </p:txBody>
        </p:sp>
      </p:grpSp>
      <p:grpSp>
        <p:nvGrpSpPr>
          <p:cNvPr id="17" name="Group 16"/>
          <p:cNvGrpSpPr/>
          <p:nvPr/>
        </p:nvGrpSpPr>
        <p:grpSpPr>
          <a:xfrm>
            <a:off x="2639291" y="3283552"/>
            <a:ext cx="3938138" cy="2666667"/>
            <a:chOff x="2501239" y="3283552"/>
            <a:chExt cx="4076190" cy="2666667"/>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1239" y="3283552"/>
              <a:ext cx="4076190" cy="2666667"/>
            </a:xfrm>
            <a:prstGeom prst="rect">
              <a:avLst/>
            </a:prstGeom>
          </p:spPr>
        </p:pic>
        <p:sp>
          <p:nvSpPr>
            <p:cNvPr id="16" name="Rectangle 15"/>
            <p:cNvSpPr/>
            <p:nvPr/>
          </p:nvSpPr>
          <p:spPr>
            <a:xfrm>
              <a:off x="3487781" y="4241634"/>
              <a:ext cx="2011419" cy="584775"/>
            </a:xfrm>
            <a:prstGeom prst="rect">
              <a:avLst/>
            </a:prstGeom>
          </p:spPr>
          <p:txBody>
            <a:bodyPr wrap="square">
              <a:spAutoFit/>
            </a:bodyPr>
            <a:lstStyle/>
            <a:p>
              <a:pPr algn="ctr"/>
              <a:r>
                <a:rPr lang="fa-IR" sz="3200" dirty="0">
                  <a:cs typeface="B Koodak" panose="00000700000000000000" pitchFamily="2" charset="-78"/>
                </a:rPr>
                <a:t>سفید پوستان</a:t>
              </a:r>
              <a:endParaRPr lang="en-US" sz="4800" dirty="0">
                <a:cs typeface="B Koodak" panose="00000700000000000000" pitchFamily="2" charset="-78"/>
              </a:endParaRPr>
            </a:p>
          </p:txBody>
        </p:sp>
      </p:grpSp>
      <p:grpSp>
        <p:nvGrpSpPr>
          <p:cNvPr id="19" name="Group 18"/>
          <p:cNvGrpSpPr/>
          <p:nvPr/>
        </p:nvGrpSpPr>
        <p:grpSpPr>
          <a:xfrm>
            <a:off x="-152885" y="3699134"/>
            <a:ext cx="3447845" cy="2247619"/>
            <a:chOff x="-223626" y="3702600"/>
            <a:chExt cx="3809524" cy="2514286"/>
          </a:xfrm>
        </p:grpSpPr>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3626" y="3702600"/>
              <a:ext cx="3809524" cy="2514286"/>
            </a:xfrm>
            <a:prstGeom prst="rect">
              <a:avLst/>
            </a:prstGeom>
          </p:spPr>
        </p:pic>
        <p:sp>
          <p:nvSpPr>
            <p:cNvPr id="18" name="Rectangle 17"/>
            <p:cNvSpPr/>
            <p:nvPr/>
          </p:nvSpPr>
          <p:spPr>
            <a:xfrm>
              <a:off x="710143" y="4530556"/>
              <a:ext cx="1697467" cy="584775"/>
            </a:xfrm>
            <a:prstGeom prst="rect">
              <a:avLst/>
            </a:prstGeom>
          </p:spPr>
          <p:txBody>
            <a:bodyPr wrap="square">
              <a:spAutoFit/>
            </a:bodyPr>
            <a:lstStyle/>
            <a:p>
              <a:pPr algn="ctr"/>
              <a:r>
                <a:rPr lang="fa-IR" sz="3200" dirty="0">
                  <a:cs typeface="B Koodak" panose="00000700000000000000" pitchFamily="2" charset="-78"/>
                </a:rPr>
                <a:t>دو رگه ها</a:t>
              </a:r>
              <a:endParaRPr lang="en-US" sz="4800" dirty="0">
                <a:cs typeface="B Koodak" panose="00000700000000000000" pitchFamily="2" charset="-78"/>
              </a:endParaRPr>
            </a:p>
          </p:txBody>
        </p:sp>
      </p:grpSp>
    </p:spTree>
    <p:extLst>
      <p:ext uri="{BB962C8B-B14F-4D97-AF65-F5344CB8AC3E}">
        <p14:creationId xmlns:p14="http://schemas.microsoft.com/office/powerpoint/2010/main" val="466094284"/>
      </p:ext>
    </p:extLst>
  </p:cSld>
  <p:clrMapOvr>
    <a:masterClrMapping/>
  </p:clrMapOvr>
  <mc:AlternateContent xmlns:mc="http://schemas.openxmlformats.org/markup-compatibility/2006" xmlns:p14="http://schemas.microsoft.com/office/powerpoint/2010/main">
    <mc:Choice Requires="p14">
      <p:transition spd="slow" p14:dur="1600">
        <p14:prism dir="u"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6" y="1"/>
            <a:ext cx="12192000" cy="6857999"/>
          </a:xfrm>
          <a:prstGeom prst="rect">
            <a:avLst/>
          </a:prstGeom>
        </p:spPr>
      </p:pic>
      <p:sp>
        <p:nvSpPr>
          <p:cNvPr id="4" name="Rectangle 3"/>
          <p:cNvSpPr/>
          <p:nvPr/>
        </p:nvSpPr>
        <p:spPr>
          <a:xfrm>
            <a:off x="775854" y="1771264"/>
            <a:ext cx="10640291" cy="584775"/>
          </a:xfrm>
          <a:prstGeom prst="rect">
            <a:avLst/>
          </a:prstGeom>
        </p:spPr>
        <p:txBody>
          <a:bodyPr wrap="square">
            <a:spAutoFit/>
          </a:bodyPr>
          <a:lstStyle/>
          <a:p>
            <a:pPr algn="ctr"/>
            <a:r>
              <a:rPr lang="fa-IR" sz="3200" dirty="0">
                <a:cs typeface="B Koodak" panose="00000700000000000000" pitchFamily="2" charset="-78"/>
              </a:rPr>
              <a:t>به بومیان قاره آمریکا، </a:t>
            </a:r>
            <a:r>
              <a:rPr lang="fa-IR" sz="3200" dirty="0">
                <a:solidFill>
                  <a:srgbClr val="C00000"/>
                </a:solidFill>
                <a:cs typeface="B Koodak" panose="00000700000000000000" pitchFamily="2" charset="-78"/>
              </a:rPr>
              <a:t>سرخ پوست </a:t>
            </a:r>
            <a:r>
              <a:rPr lang="fa-IR" sz="3200" dirty="0">
                <a:cs typeface="B Koodak" panose="00000700000000000000" pitchFamily="2" charset="-78"/>
              </a:rPr>
              <a:t>گفته می شود. </a:t>
            </a:r>
          </a:p>
        </p:txBody>
      </p:sp>
      <p:sp>
        <p:nvSpPr>
          <p:cNvPr id="5" name="Rectangle 4"/>
          <p:cNvSpPr/>
          <p:nvPr/>
        </p:nvSpPr>
        <p:spPr>
          <a:xfrm>
            <a:off x="4281055" y="4150973"/>
            <a:ext cx="7917871" cy="2062103"/>
          </a:xfrm>
          <a:prstGeom prst="rect">
            <a:avLst/>
          </a:prstGeom>
        </p:spPr>
        <p:txBody>
          <a:bodyPr wrap="square">
            <a:spAutoFit/>
          </a:bodyPr>
          <a:lstStyle/>
          <a:p>
            <a:pPr lvl="1" algn="ctr"/>
            <a:r>
              <a:rPr lang="fa-IR" sz="3200" dirty="0">
                <a:cs typeface="B Koodak" panose="00000700000000000000" pitchFamily="2" charset="-78"/>
              </a:rPr>
              <a:t>تاریخ آمریکا حکایت از سال ها کشتار و رفتار خشونت آمیز و غیرانسانی با سرخ پوستان دارد و امروزه جمعیت بسیار کمی از آنان باقی مانده اند که در این قاره، زندگی می کنند.</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854" y="3593164"/>
            <a:ext cx="3525129" cy="2917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4980708" y="347024"/>
            <a:ext cx="2244436" cy="1077218"/>
            <a:chOff x="4544290" y="347023"/>
            <a:chExt cx="3103418" cy="1077218"/>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4290" y="347023"/>
              <a:ext cx="3103418" cy="1077218"/>
            </a:xfrm>
            <a:prstGeom prst="rect">
              <a:avLst/>
            </a:prstGeom>
          </p:spPr>
        </p:pic>
        <p:sp>
          <p:nvSpPr>
            <p:cNvPr id="13" name="Rectangle 12"/>
            <p:cNvSpPr/>
            <p:nvPr/>
          </p:nvSpPr>
          <p:spPr>
            <a:xfrm>
              <a:off x="5271676" y="541566"/>
              <a:ext cx="1648646" cy="584775"/>
            </a:xfrm>
            <a:prstGeom prst="rect">
              <a:avLst/>
            </a:prstGeom>
          </p:spPr>
          <p:txBody>
            <a:bodyPr wrap="square">
              <a:spAutoFit/>
            </a:bodyPr>
            <a:lstStyle/>
            <a:p>
              <a:pPr algn="ctr"/>
              <a:r>
                <a:rPr lang="fa-IR" sz="3200" dirty="0">
                  <a:cs typeface="B Koodak" panose="00000700000000000000" pitchFamily="2" charset="-78"/>
                </a:rPr>
                <a:t>بومیان</a:t>
              </a:r>
              <a:endParaRPr lang="en-US" sz="4800" dirty="0">
                <a:cs typeface="B Koodak" panose="00000700000000000000" pitchFamily="2" charset="-78"/>
              </a:endParaRPr>
            </a:p>
          </p:txBody>
        </p:sp>
      </p:gr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7938" y="3086949"/>
            <a:ext cx="3609975" cy="419100"/>
          </a:xfrm>
          <a:prstGeom prst="rect">
            <a:avLst/>
          </a:prstGeom>
        </p:spPr>
      </p:pic>
    </p:spTree>
    <p:extLst>
      <p:ext uri="{BB962C8B-B14F-4D97-AF65-F5344CB8AC3E}">
        <p14:creationId xmlns:p14="http://schemas.microsoft.com/office/powerpoint/2010/main" val="405021341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586"/>
            <a:ext cx="12192000" cy="687358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3609" y="-15586"/>
            <a:ext cx="9164782" cy="6873586"/>
          </a:xfrm>
          <a:prstGeom prst="rect">
            <a:avLst/>
          </a:prstGeom>
        </p:spPr>
      </p:pic>
    </p:spTree>
    <p:extLst>
      <p:ext uri="{BB962C8B-B14F-4D97-AF65-F5344CB8AC3E}">
        <p14:creationId xmlns:p14="http://schemas.microsoft.com/office/powerpoint/2010/main" val="1217566463"/>
      </p:ext>
    </p:extLst>
  </p:cSld>
  <p:clrMapOvr>
    <a:masterClrMapping/>
  </p:clrMapOvr>
  <p:transition spd="slow">
    <p:push dir="d"/>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p:cNvGrpSpPr/>
          <p:nvPr/>
        </p:nvGrpSpPr>
        <p:grpSpPr>
          <a:xfrm>
            <a:off x="4710545" y="326242"/>
            <a:ext cx="2770910" cy="1077218"/>
            <a:chOff x="4544290" y="347023"/>
            <a:chExt cx="3103418" cy="1077218"/>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4290" y="347023"/>
              <a:ext cx="3103418" cy="1077218"/>
            </a:xfrm>
            <a:prstGeom prst="rect">
              <a:avLst/>
            </a:prstGeom>
          </p:spPr>
        </p:pic>
        <p:sp>
          <p:nvSpPr>
            <p:cNvPr id="4" name="Rectangle 3"/>
            <p:cNvSpPr/>
            <p:nvPr/>
          </p:nvSpPr>
          <p:spPr>
            <a:xfrm>
              <a:off x="5016603" y="593244"/>
              <a:ext cx="2158791" cy="584775"/>
            </a:xfrm>
            <a:prstGeom prst="rect">
              <a:avLst/>
            </a:prstGeom>
          </p:spPr>
          <p:txBody>
            <a:bodyPr wrap="square">
              <a:spAutoFit/>
            </a:bodyPr>
            <a:lstStyle/>
            <a:p>
              <a:pPr algn="ctr"/>
              <a:r>
                <a:rPr lang="fa-IR" sz="3200" dirty="0">
                  <a:cs typeface="B Koodak" panose="00000700000000000000" pitchFamily="2" charset="-78"/>
                </a:rPr>
                <a:t>سیاه پوستان</a:t>
              </a:r>
              <a:endParaRPr lang="en-US" sz="4800" dirty="0">
                <a:cs typeface="B Koodak" panose="00000700000000000000" pitchFamily="2" charset="-78"/>
              </a:endParaRPr>
            </a:p>
          </p:txBody>
        </p:sp>
      </p:grpSp>
      <p:sp>
        <p:nvSpPr>
          <p:cNvPr id="6" name="Rectangle 5"/>
          <p:cNvSpPr/>
          <p:nvPr/>
        </p:nvSpPr>
        <p:spPr>
          <a:xfrm>
            <a:off x="249381" y="1729702"/>
            <a:ext cx="11693235" cy="1077218"/>
          </a:xfrm>
          <a:prstGeom prst="rect">
            <a:avLst/>
          </a:prstGeom>
        </p:spPr>
        <p:txBody>
          <a:bodyPr wrap="square">
            <a:spAutoFit/>
          </a:bodyPr>
          <a:lstStyle/>
          <a:p>
            <a:pPr algn="ctr"/>
            <a:r>
              <a:rPr lang="fa-IR" sz="3200" dirty="0">
                <a:cs typeface="B Koodak" panose="00000700000000000000" pitchFamily="2" charset="-78"/>
              </a:rPr>
              <a:t>در واقع </a:t>
            </a:r>
            <a:r>
              <a:rPr lang="fa-IR" sz="3200" dirty="0">
                <a:solidFill>
                  <a:srgbClr val="0033CC"/>
                </a:solidFill>
                <a:cs typeface="B Koodak" panose="00000700000000000000" pitchFamily="2" charset="-78"/>
              </a:rPr>
              <a:t>فرزندان و نوادگان بردگان افریقایی </a:t>
            </a:r>
            <a:r>
              <a:rPr lang="fa-IR" sz="3200" dirty="0">
                <a:cs typeface="B Koodak" panose="00000700000000000000" pitchFamily="2" charset="-78"/>
              </a:rPr>
              <a:t>اند که در دوران استعمار توسط اروپاییان به اجبار و </a:t>
            </a:r>
            <a:r>
              <a:rPr lang="fa-IR" sz="3200" dirty="0">
                <a:solidFill>
                  <a:srgbClr val="C00000"/>
                </a:solidFill>
                <a:cs typeface="B Koodak" panose="00000700000000000000" pitchFamily="2" charset="-78"/>
              </a:rPr>
              <a:t>برای کار در مزارع کشاورزی و معادن </a:t>
            </a:r>
            <a:r>
              <a:rPr lang="fa-IR" sz="3200" dirty="0">
                <a:cs typeface="B Koodak" panose="00000700000000000000" pitchFamily="2" charset="-78"/>
              </a:rPr>
              <a:t>به این قاره آورده شدند.</a:t>
            </a:r>
          </a:p>
        </p:txBody>
      </p:sp>
      <p:sp>
        <p:nvSpPr>
          <p:cNvPr id="7" name="Rectangle 6"/>
          <p:cNvSpPr/>
          <p:nvPr/>
        </p:nvSpPr>
        <p:spPr>
          <a:xfrm>
            <a:off x="249381" y="3182779"/>
            <a:ext cx="11693235" cy="1569660"/>
          </a:xfrm>
          <a:prstGeom prst="rect">
            <a:avLst/>
          </a:prstGeom>
        </p:spPr>
        <p:txBody>
          <a:bodyPr wrap="square">
            <a:spAutoFit/>
          </a:bodyPr>
          <a:lstStyle/>
          <a:p>
            <a:pPr lvl="1" algn="ctr"/>
            <a:r>
              <a:rPr lang="fa-IR" sz="3200" dirty="0">
                <a:cs typeface="B Koodak" panose="00000700000000000000" pitchFamily="2" charset="-78"/>
              </a:rPr>
              <a:t>سیاهپوستان، سال ها علیه سیاست های تبعیض نژادی در آمریکا مبارزه کردند تا بتوانند حقوق برابر با سفیدپوستان به دست بیاورند و موفق شوند قوانین ظالمانه را تغییر دهند.</a:t>
            </a:r>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424" y="4488461"/>
            <a:ext cx="3138831" cy="235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id="{F519C2F5-E2F9-4A20-88BB-6E669D5C2DCE}"/>
              </a:ext>
            </a:extLst>
          </p:cNvPr>
          <p:cNvSpPr/>
          <p:nvPr/>
        </p:nvSpPr>
        <p:spPr>
          <a:xfrm>
            <a:off x="3345874" y="5142502"/>
            <a:ext cx="8389702" cy="1077218"/>
          </a:xfrm>
          <a:prstGeom prst="rect">
            <a:avLst/>
          </a:prstGeom>
        </p:spPr>
        <p:txBody>
          <a:bodyPr wrap="square">
            <a:spAutoFit/>
          </a:bodyPr>
          <a:lstStyle/>
          <a:p>
            <a:pPr algn="ctr"/>
            <a:r>
              <a:rPr lang="fa-IR" sz="3200" dirty="0">
                <a:cs typeface="B Koodak" panose="00000700000000000000" pitchFamily="2" charset="-78"/>
              </a:rPr>
              <a:t>اما همچنان تبعیض نژادی یکی از مشکلات اساسی در آمریکاست.</a:t>
            </a:r>
          </a:p>
        </p:txBody>
      </p:sp>
    </p:spTree>
    <p:extLst>
      <p:ext uri="{BB962C8B-B14F-4D97-AF65-F5344CB8AC3E}">
        <p14:creationId xmlns:p14="http://schemas.microsoft.com/office/powerpoint/2010/main" val="1077658197"/>
      </p:ext>
    </p:extLst>
  </p:cSld>
  <p:clrMapOvr>
    <a:masterClrMapping/>
  </p:clrMapOvr>
  <mc:AlternateContent xmlns:mc="http://schemas.openxmlformats.org/markup-compatibility/2006" xmlns:p14="http://schemas.microsoft.com/office/powerpoint/2010/main">
    <mc:Choice Requires="p14">
      <p:transition spd="slow" p14:dur="4000">
        <p14:vortex/>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0"/>
            <a:ext cx="109728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850582" cy="6858468"/>
          </a:xfrm>
          <a:prstGeom prst="rect">
            <a:avLst/>
          </a:prstGeom>
        </p:spPr>
      </p:pic>
      <p:sp>
        <p:nvSpPr>
          <p:cNvPr id="3" name="Rectangle 2"/>
          <p:cNvSpPr/>
          <p:nvPr/>
        </p:nvSpPr>
        <p:spPr>
          <a:xfrm>
            <a:off x="9850582" y="803793"/>
            <a:ext cx="2341417" cy="830997"/>
          </a:xfrm>
          <a:prstGeom prst="rect">
            <a:avLst/>
          </a:prstGeom>
        </p:spPr>
        <p:txBody>
          <a:bodyPr wrap="square">
            <a:spAutoFit/>
          </a:bodyPr>
          <a:lstStyle/>
          <a:p>
            <a:pPr algn="ctr"/>
            <a:r>
              <a:rPr lang="fa-IR" sz="2400" dirty="0">
                <a:cs typeface="B Koodak" panose="00000700000000000000" pitchFamily="2" charset="-78"/>
              </a:rPr>
              <a:t>تظاهرات سیاه پوستان در آمریکا</a:t>
            </a:r>
            <a:endParaRPr lang="en-US" sz="4000" dirty="0">
              <a:cs typeface="B Koodak" panose="00000700000000000000" pitchFamily="2" charset="-78"/>
            </a:endParaRPr>
          </a:p>
        </p:txBody>
      </p:sp>
    </p:spTree>
    <p:extLst>
      <p:ext uri="{BB962C8B-B14F-4D97-AF65-F5344CB8AC3E}">
        <p14:creationId xmlns:p14="http://schemas.microsoft.com/office/powerpoint/2010/main" val="3958300614"/>
      </p:ext>
    </p:extLst>
  </p:cSld>
  <p:clrMapOvr>
    <a:masterClrMapping/>
  </p:clrMapOvr>
  <p:transition spd="slow">
    <p:comb/>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124D9A-9CB2-40A8-8794-B5CA7CDD4F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317681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p:cNvGrpSpPr/>
          <p:nvPr/>
        </p:nvGrpSpPr>
        <p:grpSpPr>
          <a:xfrm>
            <a:off x="4710545" y="326242"/>
            <a:ext cx="2770910" cy="1077218"/>
            <a:chOff x="4544290" y="347023"/>
            <a:chExt cx="3103418" cy="1077218"/>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4290" y="347023"/>
              <a:ext cx="3103418" cy="1077218"/>
            </a:xfrm>
            <a:prstGeom prst="rect">
              <a:avLst/>
            </a:prstGeom>
          </p:spPr>
        </p:pic>
        <p:sp>
          <p:nvSpPr>
            <p:cNvPr id="6" name="Rectangle 5"/>
            <p:cNvSpPr/>
            <p:nvPr/>
          </p:nvSpPr>
          <p:spPr>
            <a:xfrm>
              <a:off x="5016603" y="593244"/>
              <a:ext cx="2188868" cy="584775"/>
            </a:xfrm>
            <a:prstGeom prst="rect">
              <a:avLst/>
            </a:prstGeom>
          </p:spPr>
          <p:txBody>
            <a:bodyPr wrap="square">
              <a:spAutoFit/>
            </a:bodyPr>
            <a:lstStyle/>
            <a:p>
              <a:pPr algn="ctr"/>
              <a:r>
                <a:rPr lang="fa-IR" sz="3200" dirty="0">
                  <a:cs typeface="B Koodak" panose="00000700000000000000" pitchFamily="2" charset="-78"/>
                </a:rPr>
                <a:t>سفید پوستان</a:t>
              </a:r>
              <a:endParaRPr lang="en-US" sz="4800" dirty="0">
                <a:cs typeface="B Koodak" panose="00000700000000000000" pitchFamily="2" charset="-78"/>
              </a:endParaRPr>
            </a:p>
          </p:txBody>
        </p:sp>
      </p:grpSp>
      <p:sp>
        <p:nvSpPr>
          <p:cNvPr id="2" name="Rectangle 1"/>
          <p:cNvSpPr/>
          <p:nvPr/>
        </p:nvSpPr>
        <p:spPr>
          <a:xfrm>
            <a:off x="339436" y="1928244"/>
            <a:ext cx="11513127" cy="1077218"/>
          </a:xfrm>
          <a:prstGeom prst="rect">
            <a:avLst/>
          </a:prstGeom>
        </p:spPr>
        <p:txBody>
          <a:bodyPr wrap="square">
            <a:spAutoFit/>
          </a:bodyPr>
          <a:lstStyle/>
          <a:p>
            <a:pPr algn="ctr"/>
            <a:r>
              <a:rPr lang="fa-IR" sz="3200" dirty="0">
                <a:cs typeface="B Koodak" panose="00000700000000000000" pitchFamily="2" charset="-78"/>
              </a:rPr>
              <a:t>سفیدپوستان اروپایی، قاره آمریکا را کشف کردند و پس از آن، طی سال های طولانی مهاجرت های گسترد های از اروپا به این قاره، صورت گرفت.</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1889" y="2226985"/>
            <a:ext cx="3583476" cy="5031107"/>
          </a:xfrm>
          <a:prstGeom prst="rect">
            <a:avLst/>
          </a:prstGeom>
        </p:spPr>
      </p:pic>
    </p:spTree>
    <p:extLst>
      <p:ext uri="{BB962C8B-B14F-4D97-AF65-F5344CB8AC3E}">
        <p14:creationId xmlns:p14="http://schemas.microsoft.com/office/powerpoint/2010/main" val="96742516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579" y="1"/>
            <a:ext cx="10988841" cy="6857999"/>
          </a:xfrm>
          <a:prstGeom prst="rect">
            <a:avLst/>
          </a:prstGeom>
        </p:spPr>
      </p:pic>
    </p:spTree>
    <p:extLst>
      <p:ext uri="{BB962C8B-B14F-4D97-AF65-F5344CB8AC3E}">
        <p14:creationId xmlns:p14="http://schemas.microsoft.com/office/powerpoint/2010/main" val="95868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p:cNvGrpSpPr/>
          <p:nvPr/>
        </p:nvGrpSpPr>
        <p:grpSpPr>
          <a:xfrm>
            <a:off x="4710545" y="326242"/>
            <a:ext cx="2770910" cy="1077218"/>
            <a:chOff x="4544290" y="347023"/>
            <a:chExt cx="3103418" cy="1077218"/>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4290" y="347023"/>
              <a:ext cx="3103418" cy="1077218"/>
            </a:xfrm>
            <a:prstGeom prst="rect">
              <a:avLst/>
            </a:prstGeom>
          </p:spPr>
        </p:pic>
        <p:sp>
          <p:nvSpPr>
            <p:cNvPr id="5" name="Rectangle 4"/>
            <p:cNvSpPr/>
            <p:nvPr/>
          </p:nvSpPr>
          <p:spPr>
            <a:xfrm>
              <a:off x="5016603" y="593244"/>
              <a:ext cx="2188868" cy="584775"/>
            </a:xfrm>
            <a:prstGeom prst="rect">
              <a:avLst/>
            </a:prstGeom>
          </p:spPr>
          <p:txBody>
            <a:bodyPr wrap="square">
              <a:spAutoFit/>
            </a:bodyPr>
            <a:lstStyle/>
            <a:p>
              <a:pPr algn="ctr"/>
              <a:r>
                <a:rPr lang="fa-IR" sz="3200" dirty="0">
                  <a:cs typeface="B Koodak" panose="00000700000000000000" pitchFamily="2" charset="-78"/>
                </a:rPr>
                <a:t>دو رگه ها</a:t>
              </a:r>
              <a:endParaRPr lang="en-US" sz="4800" dirty="0">
                <a:cs typeface="B Koodak" panose="00000700000000000000" pitchFamily="2" charset="-78"/>
              </a:endParaRPr>
            </a:p>
          </p:txBody>
        </p:sp>
      </p:grpSp>
      <p:sp>
        <p:nvSpPr>
          <p:cNvPr id="6" name="Rectangle 5"/>
          <p:cNvSpPr/>
          <p:nvPr/>
        </p:nvSpPr>
        <p:spPr>
          <a:xfrm>
            <a:off x="2602095" y="1649681"/>
            <a:ext cx="6987810" cy="584775"/>
          </a:xfrm>
          <a:prstGeom prst="rect">
            <a:avLst/>
          </a:prstGeom>
        </p:spPr>
        <p:txBody>
          <a:bodyPr wrap="none">
            <a:spAutoFit/>
          </a:bodyPr>
          <a:lstStyle/>
          <a:p>
            <a:pPr algn="ctr"/>
            <a:r>
              <a:rPr lang="fa-IR" sz="3200" dirty="0">
                <a:cs typeface="B Koodak" panose="00000700000000000000" pitchFamily="2" charset="-78"/>
              </a:rPr>
              <a:t>قاره آمریکا همواره قاره ای مهاجرپذیر بوده است. </a:t>
            </a:r>
            <a:endParaRPr lang="en-US" sz="3200" dirty="0">
              <a:cs typeface="B Koodak" panose="00000700000000000000" pitchFamily="2" charset="-78"/>
            </a:endParaRPr>
          </a:p>
        </p:txBody>
      </p:sp>
      <p:sp>
        <p:nvSpPr>
          <p:cNvPr id="7" name="Rectangle 6"/>
          <p:cNvSpPr/>
          <p:nvPr/>
        </p:nvSpPr>
        <p:spPr>
          <a:xfrm>
            <a:off x="13426" y="2638014"/>
            <a:ext cx="12192000" cy="1077218"/>
          </a:xfrm>
          <a:prstGeom prst="rect">
            <a:avLst/>
          </a:prstGeom>
        </p:spPr>
        <p:txBody>
          <a:bodyPr wrap="square">
            <a:spAutoFit/>
          </a:bodyPr>
          <a:lstStyle/>
          <a:p>
            <a:pPr algn="ctr"/>
            <a:r>
              <a:rPr lang="fa-IR" sz="3200" dirty="0">
                <a:cs typeface="B Koodak" panose="00000700000000000000" pitchFamily="2" charset="-78"/>
              </a:rPr>
              <a:t>بنابراین عده زیادی از مردم این قاره، دورگه اند و از </a:t>
            </a:r>
            <a:r>
              <a:rPr lang="fa-IR" sz="3200" dirty="0">
                <a:solidFill>
                  <a:srgbClr val="0033CC"/>
                </a:solidFill>
                <a:cs typeface="B Koodak" panose="00000700000000000000" pitchFamily="2" charset="-78"/>
              </a:rPr>
              <a:t>اختلاط نژادها و ملیت های گوناگون </a:t>
            </a:r>
            <a:r>
              <a:rPr lang="fa-IR" sz="3200" dirty="0">
                <a:cs typeface="B Koodak" panose="00000700000000000000" pitchFamily="2" charset="-78"/>
              </a:rPr>
              <a:t>به وجود آمده اند.</a:t>
            </a:r>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1512" y="3712471"/>
            <a:ext cx="3828976" cy="3144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9396006"/>
      </p:ext>
    </p:extLst>
  </p:cSld>
  <p:clrMapOvr>
    <a:masterClrMapping/>
  </p:clrMapOvr>
  <mc:AlternateContent xmlns:mc="http://schemas.openxmlformats.org/markup-compatibility/2006" xmlns:p14="http://schemas.microsoft.com/office/powerpoint/2010/main">
    <mc:Choice Requires="p14">
      <p:transition spd="slow" p14:dur="1500">
        <p14:window/>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2473035" y="528890"/>
            <a:ext cx="7245927" cy="584775"/>
          </a:xfrm>
          <a:prstGeom prst="rect">
            <a:avLst/>
          </a:prstGeom>
        </p:spPr>
        <p:txBody>
          <a:bodyPr wrap="square">
            <a:spAutoFit/>
          </a:bodyPr>
          <a:lstStyle/>
          <a:p>
            <a:pPr algn="ctr"/>
            <a:r>
              <a:rPr lang="fa-IR" sz="3200" dirty="0">
                <a:cs typeface="B Koodak" panose="00000700000000000000" pitchFamily="2" charset="-78"/>
              </a:rPr>
              <a:t>زبان غالب مردم در آمریکای شمالی انگلیسی است. </a:t>
            </a:r>
            <a:endParaRPr lang="en-US" sz="3200" dirty="0">
              <a:cs typeface="B Koodak" panose="00000700000000000000" pitchFamily="2" charset="-78"/>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881685" y="1170815"/>
            <a:ext cx="428625" cy="314325"/>
          </a:xfrm>
          <a:prstGeom prst="rect">
            <a:avLst/>
          </a:prstGeom>
        </p:spPr>
      </p:pic>
      <p:sp>
        <p:nvSpPr>
          <p:cNvPr id="4" name="Rectangle 3"/>
          <p:cNvSpPr/>
          <p:nvPr/>
        </p:nvSpPr>
        <p:spPr>
          <a:xfrm>
            <a:off x="4084869" y="1463598"/>
            <a:ext cx="4022256" cy="584775"/>
          </a:xfrm>
          <a:prstGeom prst="rect">
            <a:avLst/>
          </a:prstGeom>
        </p:spPr>
        <p:txBody>
          <a:bodyPr wrap="none">
            <a:spAutoFit/>
          </a:bodyPr>
          <a:lstStyle/>
          <a:p>
            <a:r>
              <a:rPr lang="fa-IR" sz="3200" dirty="0">
                <a:solidFill>
                  <a:srgbClr val="C00000"/>
                </a:solidFill>
                <a:cs typeface="B Koodak" panose="00000700000000000000" pitchFamily="2" charset="-78"/>
              </a:rPr>
              <a:t>کانادا و ایالات متحده آمریکا</a:t>
            </a:r>
            <a:endParaRPr lang="en-US" sz="3200" dirty="0">
              <a:solidFill>
                <a:srgbClr val="C00000"/>
              </a:solidFill>
              <a:cs typeface="B Koodak" panose="00000700000000000000" pitchFamily="2" charset="-78"/>
            </a:endParaRPr>
          </a:p>
        </p:txBody>
      </p:sp>
      <p:sp>
        <p:nvSpPr>
          <p:cNvPr id="6" name="Rectangle 5"/>
          <p:cNvSpPr/>
          <p:nvPr/>
        </p:nvSpPr>
        <p:spPr>
          <a:xfrm>
            <a:off x="908519" y="2398306"/>
            <a:ext cx="10374956" cy="584775"/>
          </a:xfrm>
          <a:prstGeom prst="rect">
            <a:avLst/>
          </a:prstGeom>
        </p:spPr>
        <p:txBody>
          <a:bodyPr wrap="none">
            <a:spAutoFit/>
          </a:bodyPr>
          <a:lstStyle/>
          <a:p>
            <a:r>
              <a:rPr lang="fa-IR" sz="3200" dirty="0">
                <a:cs typeface="B Koodak" panose="00000700000000000000" pitchFamily="2" charset="-78"/>
              </a:rPr>
              <a:t>به سبب مهاجرت انگلیسی ها به این بخش،</a:t>
            </a:r>
            <a:r>
              <a:rPr lang="fa-IR" sz="3200" dirty="0">
                <a:solidFill>
                  <a:srgbClr val="C00000"/>
                </a:solidFill>
                <a:cs typeface="B Koodak" panose="00000700000000000000" pitchFamily="2" charset="-78"/>
              </a:rPr>
              <a:t> فرهنگ آنگلوساکسون </a:t>
            </a:r>
            <a:r>
              <a:rPr lang="fa-IR" sz="3200" dirty="0">
                <a:cs typeface="B Koodak" panose="00000700000000000000" pitchFamily="2" charset="-78"/>
              </a:rPr>
              <a:t>غلبه دارد.</a:t>
            </a:r>
            <a:endParaRPr lang="en-US" sz="3200" dirty="0">
              <a:cs typeface="B Koodak" panose="00000700000000000000" pitchFamily="2" charset="-7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881685" y="2105523"/>
            <a:ext cx="428625" cy="314325"/>
          </a:xfrm>
          <a:prstGeom prst="rect">
            <a:avLst/>
          </a:prstGeom>
        </p:spPr>
      </p:pic>
      <p:sp>
        <p:nvSpPr>
          <p:cNvPr id="7" name="Rectangle 6"/>
          <p:cNvSpPr/>
          <p:nvPr/>
        </p:nvSpPr>
        <p:spPr>
          <a:xfrm>
            <a:off x="-3" y="3940596"/>
            <a:ext cx="12191999" cy="1077218"/>
          </a:xfrm>
          <a:prstGeom prst="rect">
            <a:avLst/>
          </a:prstGeom>
        </p:spPr>
        <p:txBody>
          <a:bodyPr wrap="square">
            <a:spAutoFit/>
          </a:bodyPr>
          <a:lstStyle/>
          <a:p>
            <a:pPr algn="ctr"/>
            <a:r>
              <a:rPr lang="fa-IR" sz="3200" dirty="0">
                <a:cs typeface="B Koodak" panose="00000700000000000000" pitchFamily="2" charset="-78"/>
              </a:rPr>
              <a:t>در آمریکای مرکزی و جنوبی به سبب مهاجرت اسپانیایی ها و پرتغالی ها، زبان های اسپانیولی و پرتغالی غلبه دارد. </a:t>
            </a:r>
            <a:endParaRPr lang="en-US" sz="3200" dirty="0">
              <a:cs typeface="B Koodak" panose="00000700000000000000" pitchFamily="2" charset="-78"/>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524496" y="5363823"/>
            <a:ext cx="1143000" cy="238125"/>
          </a:xfrm>
          <a:prstGeom prst="rect">
            <a:avLst/>
          </a:prstGeom>
        </p:spPr>
      </p:pic>
      <p:sp>
        <p:nvSpPr>
          <p:cNvPr id="11" name="Rectangle 10"/>
          <p:cNvSpPr/>
          <p:nvPr/>
        </p:nvSpPr>
        <p:spPr>
          <a:xfrm>
            <a:off x="1418357" y="5643980"/>
            <a:ext cx="9355278" cy="1077218"/>
          </a:xfrm>
          <a:prstGeom prst="rect">
            <a:avLst/>
          </a:prstGeom>
        </p:spPr>
        <p:txBody>
          <a:bodyPr wrap="square">
            <a:spAutoFit/>
          </a:bodyPr>
          <a:lstStyle/>
          <a:p>
            <a:pPr algn="ctr"/>
            <a:r>
              <a:rPr lang="fa-IR" sz="3200" dirty="0">
                <a:cs typeface="B Koodak" panose="00000700000000000000" pitchFamily="2" charset="-78"/>
              </a:rPr>
              <a:t>چون ریشه این دو زبان لاتین است به </a:t>
            </a:r>
            <a:r>
              <a:rPr lang="fa-IR" sz="3200" dirty="0">
                <a:solidFill>
                  <a:srgbClr val="0033CC"/>
                </a:solidFill>
                <a:cs typeface="B Koodak" panose="00000700000000000000" pitchFamily="2" charset="-78"/>
              </a:rPr>
              <a:t>آمریکای مرکزی و جنوبی</a:t>
            </a:r>
            <a:r>
              <a:rPr lang="fa-IR" sz="3200" dirty="0">
                <a:cs typeface="B Koodak" panose="00000700000000000000" pitchFamily="2" charset="-78"/>
              </a:rPr>
              <a:t>، </a:t>
            </a:r>
            <a:r>
              <a:rPr lang="fa-IR" sz="3200" dirty="0">
                <a:solidFill>
                  <a:srgbClr val="0033CC"/>
                </a:solidFill>
                <a:cs typeface="B Koodak" panose="00000700000000000000" pitchFamily="2" charset="-78"/>
              </a:rPr>
              <a:t>آمریکای لاتین </a:t>
            </a:r>
            <a:r>
              <a:rPr lang="fa-IR" sz="3200" dirty="0">
                <a:cs typeface="B Koodak" panose="00000700000000000000" pitchFamily="2" charset="-78"/>
              </a:rPr>
              <a:t>هم گفته می شود.</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5758" y="3050008"/>
            <a:ext cx="3800475" cy="923925"/>
          </a:xfrm>
          <a:prstGeom prst="rect">
            <a:avLst/>
          </a:prstGeom>
        </p:spPr>
      </p:pic>
    </p:spTree>
    <p:extLst>
      <p:ext uri="{BB962C8B-B14F-4D97-AF65-F5344CB8AC3E}">
        <p14:creationId xmlns:p14="http://schemas.microsoft.com/office/powerpoint/2010/main" val="9095330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p:cNvGrpSpPr/>
          <p:nvPr/>
        </p:nvGrpSpPr>
        <p:grpSpPr>
          <a:xfrm>
            <a:off x="5118826" y="293713"/>
            <a:ext cx="1954347" cy="1086081"/>
            <a:chOff x="5118826" y="293713"/>
            <a:chExt cx="1954347" cy="1086081"/>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3974" y="293713"/>
              <a:ext cx="1924050" cy="1086081"/>
            </a:xfrm>
            <a:prstGeom prst="rect">
              <a:avLst/>
            </a:prstGeom>
          </p:spPr>
        </p:pic>
        <p:sp>
          <p:nvSpPr>
            <p:cNvPr id="6" name="Rectangle 5"/>
            <p:cNvSpPr/>
            <p:nvPr/>
          </p:nvSpPr>
          <p:spPr>
            <a:xfrm>
              <a:off x="5118826" y="544367"/>
              <a:ext cx="1954347" cy="584775"/>
            </a:xfrm>
            <a:prstGeom prst="rect">
              <a:avLst/>
            </a:prstGeom>
          </p:spPr>
          <p:txBody>
            <a:bodyPr wrap="square">
              <a:spAutoFit/>
            </a:bodyPr>
            <a:lstStyle/>
            <a:p>
              <a:pPr algn="ctr"/>
              <a:r>
                <a:rPr lang="fa-IR" sz="3200" dirty="0">
                  <a:cs typeface="B Koodak" panose="00000700000000000000" pitchFamily="2" charset="-78"/>
                </a:rPr>
                <a:t>دین</a:t>
              </a:r>
              <a:endParaRPr lang="en-US" sz="4800" dirty="0">
                <a:cs typeface="B Koodak" panose="00000700000000000000" pitchFamily="2" charset="-78"/>
              </a:endParaRPr>
            </a:p>
          </p:txBody>
        </p:sp>
      </p:grpSp>
      <p:sp>
        <p:nvSpPr>
          <p:cNvPr id="7" name="Rectangle 6"/>
          <p:cNvSpPr/>
          <p:nvPr/>
        </p:nvSpPr>
        <p:spPr>
          <a:xfrm>
            <a:off x="2563621" y="1673507"/>
            <a:ext cx="7064755" cy="584775"/>
          </a:xfrm>
          <a:prstGeom prst="rect">
            <a:avLst/>
          </a:prstGeom>
        </p:spPr>
        <p:txBody>
          <a:bodyPr wrap="none">
            <a:spAutoFit/>
          </a:bodyPr>
          <a:lstStyle/>
          <a:p>
            <a:pPr algn="ctr"/>
            <a:r>
              <a:rPr lang="fa-IR" sz="3200" dirty="0">
                <a:cs typeface="B Koodak" panose="00000700000000000000" pitchFamily="2" charset="-78"/>
              </a:rPr>
              <a:t>اکثر مردم قاره آمریکا پیرو دین مسیح (ع) هستند. </a:t>
            </a:r>
            <a:endParaRPr lang="en-US" sz="3200" dirty="0">
              <a:cs typeface="B Koodak" panose="00000700000000000000" pitchFamily="2" charset="-78"/>
            </a:endParaRPr>
          </a:p>
        </p:txBody>
      </p:sp>
      <p:grpSp>
        <p:nvGrpSpPr>
          <p:cNvPr id="9" name="Group 8"/>
          <p:cNvGrpSpPr/>
          <p:nvPr/>
        </p:nvGrpSpPr>
        <p:grpSpPr>
          <a:xfrm>
            <a:off x="6573039" y="2269935"/>
            <a:ext cx="2891433" cy="3323707"/>
            <a:chOff x="6951935" y="2302442"/>
            <a:chExt cx="2891433" cy="3323707"/>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1935" y="2302442"/>
              <a:ext cx="2891433" cy="3323707"/>
            </a:xfrm>
            <a:prstGeom prst="rect">
              <a:avLst/>
            </a:prstGeom>
          </p:spPr>
        </p:pic>
        <p:sp>
          <p:nvSpPr>
            <p:cNvPr id="11" name="Rectangle 10"/>
            <p:cNvSpPr/>
            <p:nvPr/>
          </p:nvSpPr>
          <p:spPr>
            <a:xfrm>
              <a:off x="7194438" y="3680978"/>
              <a:ext cx="2406428" cy="584775"/>
            </a:xfrm>
            <a:prstGeom prst="rect">
              <a:avLst/>
            </a:prstGeom>
          </p:spPr>
          <p:txBody>
            <a:bodyPr wrap="none">
              <a:spAutoFit/>
            </a:bodyPr>
            <a:lstStyle/>
            <a:p>
              <a:pPr algn="ctr"/>
              <a:r>
                <a:rPr lang="fa-IR" sz="3200" dirty="0">
                  <a:cs typeface="B Koodak" panose="00000700000000000000" pitchFamily="2" charset="-78"/>
                </a:rPr>
                <a:t>آمریکای شمالی:</a:t>
              </a:r>
              <a:endParaRPr lang="en-US" sz="3200" dirty="0">
                <a:cs typeface="B Koodak" panose="00000700000000000000" pitchFamily="2" charset="-78"/>
              </a:endParaRPr>
            </a:p>
          </p:txBody>
        </p:sp>
        <p:sp>
          <p:nvSpPr>
            <p:cNvPr id="12" name="Rectangle 11"/>
            <p:cNvSpPr/>
            <p:nvPr/>
          </p:nvSpPr>
          <p:spPr>
            <a:xfrm>
              <a:off x="7648890" y="4516564"/>
              <a:ext cx="1497526" cy="584775"/>
            </a:xfrm>
            <a:prstGeom prst="rect">
              <a:avLst/>
            </a:prstGeom>
          </p:spPr>
          <p:txBody>
            <a:bodyPr wrap="none">
              <a:spAutoFit/>
            </a:bodyPr>
            <a:lstStyle/>
            <a:p>
              <a:pPr algn="ctr"/>
              <a:r>
                <a:rPr lang="fa-IR" sz="3200" dirty="0">
                  <a:cs typeface="B Koodak" panose="00000700000000000000" pitchFamily="2" charset="-78"/>
                </a:rPr>
                <a:t>پروتستان</a:t>
              </a:r>
              <a:endParaRPr lang="en-US" sz="3200" dirty="0">
                <a:cs typeface="B Koodak" panose="00000700000000000000" pitchFamily="2" charset="-78"/>
              </a:endParaRPr>
            </a:p>
          </p:txBody>
        </p:sp>
      </p:grpSp>
      <p:grpSp>
        <p:nvGrpSpPr>
          <p:cNvPr id="13" name="Group 12"/>
          <p:cNvGrpSpPr/>
          <p:nvPr/>
        </p:nvGrpSpPr>
        <p:grpSpPr>
          <a:xfrm>
            <a:off x="2642298" y="2258282"/>
            <a:ext cx="2891433" cy="3323707"/>
            <a:chOff x="6951935" y="2302442"/>
            <a:chExt cx="2891433" cy="3323707"/>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1935" y="2302442"/>
              <a:ext cx="2891433" cy="3323707"/>
            </a:xfrm>
            <a:prstGeom prst="rect">
              <a:avLst/>
            </a:prstGeom>
          </p:spPr>
        </p:pic>
        <p:sp>
          <p:nvSpPr>
            <p:cNvPr id="15" name="Rectangle 14"/>
            <p:cNvSpPr/>
            <p:nvPr/>
          </p:nvSpPr>
          <p:spPr>
            <a:xfrm>
              <a:off x="7270581" y="3680978"/>
              <a:ext cx="2254143" cy="584775"/>
            </a:xfrm>
            <a:prstGeom prst="rect">
              <a:avLst/>
            </a:prstGeom>
          </p:spPr>
          <p:txBody>
            <a:bodyPr wrap="none">
              <a:spAutoFit/>
            </a:bodyPr>
            <a:lstStyle/>
            <a:p>
              <a:pPr algn="ctr"/>
              <a:r>
                <a:rPr lang="fa-IR" sz="3200" dirty="0">
                  <a:cs typeface="B Koodak" panose="00000700000000000000" pitchFamily="2" charset="-78"/>
                </a:rPr>
                <a:t>آمریکای لاتین:</a:t>
              </a:r>
              <a:endParaRPr lang="en-US" sz="3200" dirty="0">
                <a:cs typeface="B Koodak" panose="00000700000000000000" pitchFamily="2" charset="-78"/>
              </a:endParaRPr>
            </a:p>
          </p:txBody>
        </p:sp>
        <p:sp>
          <p:nvSpPr>
            <p:cNvPr id="16" name="Rectangle 15"/>
            <p:cNvSpPr/>
            <p:nvPr/>
          </p:nvSpPr>
          <p:spPr>
            <a:xfrm>
              <a:off x="7725033" y="4516564"/>
              <a:ext cx="1345241" cy="584775"/>
            </a:xfrm>
            <a:prstGeom prst="rect">
              <a:avLst/>
            </a:prstGeom>
          </p:spPr>
          <p:txBody>
            <a:bodyPr wrap="none">
              <a:spAutoFit/>
            </a:bodyPr>
            <a:lstStyle/>
            <a:p>
              <a:pPr algn="ctr"/>
              <a:r>
                <a:rPr lang="fa-IR" sz="3200" dirty="0">
                  <a:cs typeface="B Koodak" panose="00000700000000000000" pitchFamily="2" charset="-78"/>
                </a:rPr>
                <a:t>کاتولیک</a:t>
              </a:r>
              <a:endParaRPr lang="en-US" sz="3200" dirty="0">
                <a:cs typeface="B Koodak" panose="00000700000000000000" pitchFamily="2" charset="-78"/>
              </a:endParaRPr>
            </a:p>
          </p:txBody>
        </p:sp>
      </p:grpSp>
      <p:sp>
        <p:nvSpPr>
          <p:cNvPr id="17" name="Rectangle 16"/>
          <p:cNvSpPr/>
          <p:nvPr/>
        </p:nvSpPr>
        <p:spPr>
          <a:xfrm>
            <a:off x="592280" y="5780782"/>
            <a:ext cx="11007436" cy="1077218"/>
          </a:xfrm>
          <a:prstGeom prst="rect">
            <a:avLst/>
          </a:prstGeom>
        </p:spPr>
        <p:txBody>
          <a:bodyPr wrap="square">
            <a:spAutoFit/>
          </a:bodyPr>
          <a:lstStyle/>
          <a:p>
            <a:pPr algn="ctr"/>
            <a:r>
              <a:rPr lang="fa-IR" sz="3200" dirty="0">
                <a:cs typeface="B Koodak" panose="00000700000000000000" pitchFamily="2" charset="-78"/>
              </a:rPr>
              <a:t>مسلمانان نیز در قاره آمریکا، جمعیت قابل ملاحظه ای را تشکیل می دهند و در ایالات متحده آمریکا مساجد مهمی وجود دارد.</a:t>
            </a:r>
          </a:p>
        </p:txBody>
      </p:sp>
    </p:spTree>
    <p:extLst>
      <p:ext uri="{BB962C8B-B14F-4D97-AF65-F5344CB8AC3E}">
        <p14:creationId xmlns:p14="http://schemas.microsoft.com/office/powerpoint/2010/main" val="26987459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edge">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0"/>
            <a:ext cx="109728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0245436" cy="6874357"/>
          </a:xfrm>
          <a:prstGeom prst="rect">
            <a:avLst/>
          </a:prstGeom>
        </p:spPr>
      </p:pic>
      <p:sp>
        <p:nvSpPr>
          <p:cNvPr id="6" name="Rectangle 5"/>
          <p:cNvSpPr/>
          <p:nvPr/>
        </p:nvSpPr>
        <p:spPr>
          <a:xfrm>
            <a:off x="10287001" y="2459504"/>
            <a:ext cx="1904999" cy="1938992"/>
          </a:xfrm>
          <a:prstGeom prst="rect">
            <a:avLst/>
          </a:prstGeom>
        </p:spPr>
        <p:txBody>
          <a:bodyPr wrap="square">
            <a:spAutoFit/>
          </a:bodyPr>
          <a:lstStyle/>
          <a:p>
            <a:pPr algn="ctr"/>
            <a:r>
              <a:rPr lang="fa-IR" sz="2400" dirty="0">
                <a:cs typeface="B Koodak" panose="00000700000000000000" pitchFamily="2" charset="-78"/>
              </a:rPr>
              <a:t>مرکز اسلامی دیترویت، مسجد شیعیان در ایالت میشیگان ایالات متحده آمریکا</a:t>
            </a:r>
            <a:endParaRPr lang="en-US" sz="4000" dirty="0">
              <a:cs typeface="B Koodak" panose="00000700000000000000" pitchFamily="2" charset="-78"/>
            </a:endParaRPr>
          </a:p>
        </p:txBody>
      </p:sp>
    </p:spTree>
    <p:extLst>
      <p:ext uri="{BB962C8B-B14F-4D97-AF65-F5344CB8AC3E}">
        <p14:creationId xmlns:p14="http://schemas.microsoft.com/office/powerpoint/2010/main" val="187522329"/>
      </p:ext>
    </p:extLst>
  </p:cSld>
  <p:clrMapOvr>
    <a:masterClrMapping/>
  </p:clrMapOvr>
  <p:transition spd="slow">
    <p:comb/>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891" y="554"/>
            <a:ext cx="11180618" cy="6857446"/>
          </a:xfrm>
          <a:prstGeom prst="rect">
            <a:avLst/>
          </a:prstGeom>
        </p:spPr>
      </p:pic>
      <p:sp>
        <p:nvSpPr>
          <p:cNvPr id="5" name="Rectangle 4"/>
          <p:cNvSpPr/>
          <p:nvPr/>
        </p:nvSpPr>
        <p:spPr>
          <a:xfrm>
            <a:off x="7038638" y="376444"/>
            <a:ext cx="4169732" cy="461665"/>
          </a:xfrm>
          <a:prstGeom prst="rect">
            <a:avLst/>
          </a:prstGeom>
        </p:spPr>
        <p:txBody>
          <a:bodyPr wrap="none">
            <a:spAutoFit/>
          </a:bodyPr>
          <a:lstStyle/>
          <a:p>
            <a:r>
              <a:rPr lang="fa-IR" sz="2400" dirty="0">
                <a:cs typeface="B Koodak" panose="00000700000000000000" pitchFamily="2" charset="-78"/>
              </a:rPr>
              <a:t>مرکز «السلام بوکاراتون» ایالت «فلوریدا»</a:t>
            </a:r>
            <a:endParaRPr lang="en-US" sz="2400" dirty="0">
              <a:cs typeface="B Koodak" panose="00000700000000000000" pitchFamily="2" charset="-78"/>
            </a:endParaRPr>
          </a:p>
        </p:txBody>
      </p:sp>
    </p:spTree>
    <p:extLst>
      <p:ext uri="{BB962C8B-B14F-4D97-AF65-F5344CB8AC3E}">
        <p14:creationId xmlns:p14="http://schemas.microsoft.com/office/powerpoint/2010/main" val="3338321413"/>
      </p:ext>
    </p:extLst>
  </p:cSld>
  <p:clrMapOvr>
    <a:masterClrMapping/>
  </p:clrMapOvr>
  <mc:AlternateContent xmlns:mc="http://schemas.openxmlformats.org/markup-compatibility/2006" xmlns:p14="http://schemas.microsoft.com/office/powerpoint/2010/main">
    <mc:Choice Requires="p14">
      <p:transition spd="slow" p14:dur="1600">
        <p14:prism dir="u" isContent="1" isInverted="1"/>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0709" y="-4572"/>
            <a:ext cx="9850582" cy="6862572"/>
          </a:xfrm>
          <a:prstGeom prst="rect">
            <a:avLst/>
          </a:prstGeom>
        </p:spPr>
      </p:pic>
      <p:sp>
        <p:nvSpPr>
          <p:cNvPr id="4" name="Rectangle 3"/>
          <p:cNvSpPr/>
          <p:nvPr/>
        </p:nvSpPr>
        <p:spPr>
          <a:xfrm>
            <a:off x="4239492" y="41564"/>
            <a:ext cx="7952508" cy="461665"/>
          </a:xfrm>
          <a:prstGeom prst="rect">
            <a:avLst/>
          </a:prstGeom>
        </p:spPr>
        <p:txBody>
          <a:bodyPr wrap="square">
            <a:spAutoFit/>
          </a:bodyPr>
          <a:lstStyle/>
          <a:p>
            <a:r>
              <a:rPr lang="fa-IR" sz="2400" dirty="0">
                <a:cs typeface="B Koodak" panose="00000700000000000000" pitchFamily="2" charset="-78"/>
              </a:rPr>
              <a:t>مسجد «توسان» در ایالت «آریزونا» در شهر «توسان» معروف به «مسجد یوسف»</a:t>
            </a:r>
            <a:endParaRPr lang="en-US" sz="2400" dirty="0">
              <a:cs typeface="B Koodak" panose="00000700000000000000" pitchFamily="2" charset="-78"/>
            </a:endParaRPr>
          </a:p>
        </p:txBody>
      </p:sp>
    </p:spTree>
    <p:extLst>
      <p:ext uri="{BB962C8B-B14F-4D97-AF65-F5344CB8AC3E}">
        <p14:creationId xmlns:p14="http://schemas.microsoft.com/office/powerpoint/2010/main" val="3171632973"/>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966856"/>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318" y="1"/>
            <a:ext cx="9871364" cy="6877050"/>
          </a:xfrm>
          <a:prstGeom prst="rect">
            <a:avLst/>
          </a:prstGeom>
        </p:spPr>
      </p:pic>
      <p:sp>
        <p:nvSpPr>
          <p:cNvPr id="3" name="Rectangle 2"/>
          <p:cNvSpPr/>
          <p:nvPr/>
        </p:nvSpPr>
        <p:spPr>
          <a:xfrm>
            <a:off x="4739575" y="189407"/>
            <a:ext cx="6292107" cy="461665"/>
          </a:xfrm>
          <a:prstGeom prst="rect">
            <a:avLst/>
          </a:prstGeom>
        </p:spPr>
        <p:txBody>
          <a:bodyPr wrap="none">
            <a:spAutoFit/>
          </a:bodyPr>
          <a:lstStyle/>
          <a:p>
            <a:r>
              <a:rPr lang="fa-IR" sz="2400" dirty="0">
                <a:cs typeface="B Koodak" panose="00000700000000000000" pitchFamily="2" charset="-78"/>
              </a:rPr>
              <a:t>مسجد «بیت الرحمن» شهر «سیلور اسپرینگ» ایالت «مریلند»</a:t>
            </a:r>
            <a:endParaRPr lang="en-US" sz="2400" dirty="0">
              <a:cs typeface="B Koodak" panose="00000700000000000000" pitchFamily="2" charset="-78"/>
            </a:endParaRPr>
          </a:p>
        </p:txBody>
      </p:sp>
    </p:spTree>
    <p:extLst>
      <p:ext uri="{BB962C8B-B14F-4D97-AF65-F5344CB8AC3E}">
        <p14:creationId xmlns:p14="http://schemas.microsoft.com/office/powerpoint/2010/main" val="403691100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730042" y="0"/>
            <a:ext cx="6731915" cy="1926864"/>
            <a:chOff x="2366798" y="2244436"/>
            <a:chExt cx="6731915" cy="1926864"/>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6798" y="2244436"/>
              <a:ext cx="6731915" cy="1926864"/>
            </a:xfrm>
            <a:prstGeom prst="rect">
              <a:avLst/>
            </a:prstGeom>
          </p:spPr>
        </p:pic>
        <p:sp>
          <p:nvSpPr>
            <p:cNvPr id="9" name="Rectangle 8"/>
            <p:cNvSpPr/>
            <p:nvPr/>
          </p:nvSpPr>
          <p:spPr>
            <a:xfrm>
              <a:off x="3870937" y="2988217"/>
              <a:ext cx="3357009" cy="584775"/>
            </a:xfrm>
            <a:prstGeom prst="rect">
              <a:avLst/>
            </a:prstGeom>
          </p:spPr>
          <p:txBody>
            <a:bodyPr wrap="none">
              <a:spAutoFit/>
            </a:bodyPr>
            <a:lstStyle/>
            <a:p>
              <a:pPr algn="ctr"/>
              <a:r>
                <a:rPr lang="fa-IR" sz="3200" dirty="0">
                  <a:cs typeface="B Koodak" panose="00000700000000000000" pitchFamily="2" charset="-78"/>
                </a:rPr>
                <a:t>اقتصاد آمریکای شمالی:</a:t>
              </a:r>
              <a:endParaRPr lang="en-US" sz="3200" dirty="0">
                <a:cs typeface="B Koodak" panose="00000700000000000000" pitchFamily="2" charset="-78"/>
              </a:endParaRPr>
            </a:p>
          </p:txBody>
        </p:sp>
      </p:grpSp>
      <p:sp>
        <p:nvSpPr>
          <p:cNvPr id="3" name="Rectangle 2"/>
          <p:cNvSpPr/>
          <p:nvPr/>
        </p:nvSpPr>
        <p:spPr>
          <a:xfrm>
            <a:off x="3325047" y="2085870"/>
            <a:ext cx="5541903" cy="584775"/>
          </a:xfrm>
          <a:prstGeom prst="rect">
            <a:avLst/>
          </a:prstGeom>
        </p:spPr>
        <p:txBody>
          <a:bodyPr wrap="none">
            <a:spAutoFit/>
          </a:bodyPr>
          <a:lstStyle/>
          <a:p>
            <a:pPr algn="ctr"/>
            <a:r>
              <a:rPr lang="fa-IR" sz="3200" dirty="0">
                <a:cs typeface="B Koodak" panose="00000700000000000000" pitchFamily="2" charset="-78"/>
              </a:rPr>
              <a:t>کشورهای ایالات متحده آمریکا و کانادا </a:t>
            </a:r>
            <a:endParaRPr lang="en-US" sz="3200" dirty="0">
              <a:cs typeface="B Koodak" panose="00000700000000000000" pitchFamily="2" charset="-78"/>
            </a:endParaRPr>
          </a:p>
        </p:txBody>
      </p:sp>
      <p:sp>
        <p:nvSpPr>
          <p:cNvPr id="4" name="Rectangle 3"/>
          <p:cNvSpPr/>
          <p:nvPr/>
        </p:nvSpPr>
        <p:spPr>
          <a:xfrm>
            <a:off x="3486148" y="3143379"/>
            <a:ext cx="5219699" cy="584775"/>
          </a:xfrm>
          <a:prstGeom prst="rect">
            <a:avLst/>
          </a:prstGeom>
        </p:spPr>
        <p:txBody>
          <a:bodyPr wrap="none">
            <a:spAutoFit/>
          </a:bodyPr>
          <a:lstStyle/>
          <a:p>
            <a:pPr algn="ctr"/>
            <a:r>
              <a:rPr lang="fa-IR" sz="3200" dirty="0">
                <a:cs typeface="B Koodak" panose="00000700000000000000" pitchFamily="2" charset="-78"/>
              </a:rPr>
              <a:t>جزء کشورهای پیشرفته صنعتی جهان</a:t>
            </a:r>
            <a:endParaRPr lang="en-US" sz="3200" dirty="0">
              <a:cs typeface="B Koodak" panose="00000700000000000000" pitchFamily="2" charset="-78"/>
            </a:endParaRPr>
          </a:p>
        </p:txBody>
      </p:sp>
      <p:sp>
        <p:nvSpPr>
          <p:cNvPr id="5" name="Rectangle 4"/>
          <p:cNvSpPr/>
          <p:nvPr/>
        </p:nvSpPr>
        <p:spPr>
          <a:xfrm>
            <a:off x="4508863" y="4200888"/>
            <a:ext cx="3174267" cy="584775"/>
          </a:xfrm>
          <a:prstGeom prst="rect">
            <a:avLst/>
          </a:prstGeom>
        </p:spPr>
        <p:txBody>
          <a:bodyPr wrap="none">
            <a:spAutoFit/>
          </a:bodyPr>
          <a:lstStyle/>
          <a:p>
            <a:pPr algn="ctr"/>
            <a:r>
              <a:rPr lang="fa-IR" sz="3200" dirty="0">
                <a:cs typeface="B Koodak" panose="00000700000000000000" pitchFamily="2" charset="-78"/>
              </a:rPr>
              <a:t>از اعضای گروه هشت</a:t>
            </a:r>
            <a:endParaRPr lang="en-US" sz="3200" dirty="0">
              <a:cs typeface="B Koodak" panose="00000700000000000000" pitchFamily="2" charset="-78"/>
            </a:endParaRPr>
          </a:p>
        </p:txBody>
      </p:sp>
      <p:sp>
        <p:nvSpPr>
          <p:cNvPr id="6" name="Rectangle 5"/>
          <p:cNvSpPr/>
          <p:nvPr/>
        </p:nvSpPr>
        <p:spPr>
          <a:xfrm>
            <a:off x="863600" y="5321676"/>
            <a:ext cx="10696400" cy="1077218"/>
          </a:xfrm>
          <a:prstGeom prst="rect">
            <a:avLst/>
          </a:prstGeom>
        </p:spPr>
        <p:txBody>
          <a:bodyPr wrap="square">
            <a:spAutoFit/>
          </a:bodyPr>
          <a:lstStyle/>
          <a:p>
            <a:pPr algn="ctr"/>
            <a:r>
              <a:rPr lang="fa-IR" sz="3200" dirty="0">
                <a:cs typeface="B Koodak" panose="00000700000000000000" pitchFamily="2" charset="-78"/>
              </a:rPr>
              <a:t>با این حال طبق آمار خود آنها، آمریکا یکی از بزرگترین بدهکاران جهانی است و بیش از 40 میلیون گرسنه دارد.</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895969" y="2786192"/>
            <a:ext cx="400050" cy="31432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895969" y="3823371"/>
            <a:ext cx="400050" cy="314325"/>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895969" y="4848855"/>
            <a:ext cx="400050" cy="314325"/>
          </a:xfrm>
          <a:prstGeom prst="rect">
            <a:avLst/>
          </a:prstGeom>
        </p:spPr>
      </p:pic>
    </p:spTree>
    <p:extLst>
      <p:ext uri="{BB962C8B-B14F-4D97-AF65-F5344CB8AC3E}">
        <p14:creationId xmlns:p14="http://schemas.microsoft.com/office/powerpoint/2010/main" val="2879353277"/>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1635483" y="646607"/>
            <a:ext cx="8921032" cy="584775"/>
          </a:xfrm>
          <a:prstGeom prst="rect">
            <a:avLst/>
          </a:prstGeom>
        </p:spPr>
        <p:txBody>
          <a:bodyPr wrap="none">
            <a:spAutoFit/>
          </a:bodyPr>
          <a:lstStyle/>
          <a:p>
            <a:pPr algn="ctr"/>
            <a:r>
              <a:rPr lang="fa-IR" sz="3200" dirty="0">
                <a:cs typeface="B Koodak" panose="00000700000000000000" pitchFamily="2" charset="-78"/>
              </a:rPr>
              <a:t>کشاورزی ایالات متحده</a:t>
            </a:r>
            <a:r>
              <a:rPr lang="en-US" sz="3200" dirty="0">
                <a:cs typeface="B Koodak" panose="00000700000000000000" pitchFamily="2" charset="-78"/>
              </a:rPr>
              <a:t> </a:t>
            </a:r>
            <a:r>
              <a:rPr lang="fa-IR" sz="3200" dirty="0">
                <a:cs typeface="B Koodak" panose="00000700000000000000" pitchFamily="2" charset="-78"/>
              </a:rPr>
              <a:t>آمریکا، کشاورزی صنعتی و تجاری است.</a:t>
            </a:r>
            <a:r>
              <a:rPr lang="en-US" sz="3200" dirty="0">
                <a:cs typeface="B Koodak" panose="00000700000000000000" pitchFamily="2" charset="-78"/>
              </a:rPr>
              <a:t> </a:t>
            </a:r>
          </a:p>
        </p:txBody>
      </p:sp>
      <p:sp>
        <p:nvSpPr>
          <p:cNvPr id="5" name="Rectangle 4"/>
          <p:cNvSpPr/>
          <p:nvPr/>
        </p:nvSpPr>
        <p:spPr>
          <a:xfrm>
            <a:off x="1243444" y="1877989"/>
            <a:ext cx="9705109" cy="584775"/>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wrap="square">
            <a:spAutoFit/>
          </a:bodyPr>
          <a:lstStyle/>
          <a:p>
            <a:pPr algn="ctr"/>
            <a:r>
              <a:rPr lang="fa-IR" sz="3200" dirty="0">
                <a:cs typeface="B Koodak" panose="00000700000000000000" pitchFamily="2" charset="-78"/>
              </a:rPr>
              <a:t>بزرگ ترین تولیدکننده و صادرکننده گندم و ذرت در جهان </a:t>
            </a:r>
            <a:endParaRPr lang="en-US" sz="3200" dirty="0">
              <a:cs typeface="B Koodak" panose="00000700000000000000" pitchFamily="2" charset="-78"/>
            </a:endParaRPr>
          </a:p>
        </p:txBody>
      </p:sp>
      <p:sp>
        <p:nvSpPr>
          <p:cNvPr id="6" name="Rectangle 5"/>
          <p:cNvSpPr/>
          <p:nvPr/>
        </p:nvSpPr>
        <p:spPr>
          <a:xfrm>
            <a:off x="2047453" y="3018620"/>
            <a:ext cx="8097089" cy="584775"/>
          </a:xfrm>
          <a:prstGeom prst="rect">
            <a:avLst/>
          </a:prstGeom>
        </p:spPr>
        <p:txBody>
          <a:bodyPr wrap="none">
            <a:spAutoFit/>
          </a:bodyPr>
          <a:lstStyle/>
          <a:p>
            <a:pPr algn="ctr"/>
            <a:r>
              <a:rPr lang="fa-IR" sz="3200" dirty="0">
                <a:cs typeface="B Koodak" panose="00000700000000000000" pitchFamily="2" charset="-78"/>
              </a:rPr>
              <a:t>دارای دامداری های پیشرفته با تولید انواع گوشت و لبنیات </a:t>
            </a:r>
            <a:endParaRPr lang="en-US" sz="3200" dirty="0">
              <a:cs typeface="B Koodak" panose="00000700000000000000" pitchFamily="2" charset="-78"/>
            </a:endParaRPr>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4375" y="3842968"/>
            <a:ext cx="4643244" cy="3015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4933640"/>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355936" y="230971"/>
            <a:ext cx="2622834" cy="461665"/>
          </a:xfrm>
          <a:prstGeom prst="rect">
            <a:avLst/>
          </a:prstGeom>
        </p:spPr>
        <p:txBody>
          <a:bodyPr wrap="none">
            <a:spAutoFit/>
          </a:bodyPr>
          <a:lstStyle/>
          <a:p>
            <a:r>
              <a:rPr lang="fa-IR" sz="2400" dirty="0">
                <a:cs typeface="B Koodak" panose="00000700000000000000" pitchFamily="2" charset="-78"/>
              </a:rPr>
              <a:t>کشاورزی مدرن آمریکا</a:t>
            </a:r>
            <a:endParaRPr lang="en-US" sz="2400" dirty="0">
              <a:cs typeface="B Koodak" panose="00000700000000000000" pitchFamily="2" charset="-78"/>
            </a:endParaRPr>
          </a:p>
        </p:txBody>
      </p:sp>
    </p:spTree>
    <p:extLst>
      <p:ext uri="{BB962C8B-B14F-4D97-AF65-F5344CB8AC3E}">
        <p14:creationId xmlns:p14="http://schemas.microsoft.com/office/powerpoint/2010/main" val="299637106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 y="0"/>
            <a:ext cx="12191999" cy="6858000"/>
          </a:xfrm>
          <a:prstGeom prst="rect">
            <a:avLst/>
          </a:prstGeom>
        </p:spPr>
      </p:pic>
      <p:sp>
        <p:nvSpPr>
          <p:cNvPr id="3" name="Rectangle 2"/>
          <p:cNvSpPr/>
          <p:nvPr/>
        </p:nvSpPr>
        <p:spPr>
          <a:xfrm>
            <a:off x="834189" y="516086"/>
            <a:ext cx="10443411" cy="3539430"/>
          </a:xfrm>
          <a:prstGeom prst="rect">
            <a:avLst/>
          </a:prstGeom>
        </p:spPr>
        <p:txBody>
          <a:bodyPr wrap="square">
            <a:spAutoFit/>
          </a:bodyPr>
          <a:lstStyle/>
          <a:p>
            <a:pPr algn="just"/>
            <a:r>
              <a:rPr lang="fa-IR" sz="2800" dirty="0">
                <a:cs typeface="B Koodak" panose="00000700000000000000" pitchFamily="2" charset="-78"/>
              </a:rPr>
              <a:t>بیش از 43000 کارگر به روی ساخت این کانال کار می کردند. آنها باید با گرما ، جنگل و تمامی موجوداتی که در آن وجود ‏داشت از جمله موش هایی که حامل بیماری طاعون بودند ، کلنجار بروند. علاوه بر اینها بیماری هایی که در اثر نیش حشرات ‏بوجود می آمد ، همانند تب زرد یا مالاریا ، رواج داشت. بیش از 20000 کارگر در زمانی که فرانسوی ها در حال ساخت کانال ‏بودند بخاطر این مشکلات جان خود را از دست دادند. پس از اینکه دلایل علمی و تحقیقات انجام شده این بیماری ها را به حشرات ‏مرتبط کرد ، آمریکایی ها اینبار با تجهیزات و مواد حشره کش قوی ادامه پروژه را در دست گرفتند. با اینحال ، 5000 کارگر ‏آمریکایی هم در اثر همین مشکلات جان خود را از دست دادند. </a:t>
            </a:r>
            <a:r>
              <a:rPr lang="fa-IR" dirty="0">
                <a:solidFill>
                  <a:srgbClr val="292B2C"/>
                </a:solidFill>
                <a:latin typeface="iranyekan"/>
              </a:rPr>
              <a:t>‏ </a:t>
            </a:r>
            <a:endParaRPr lang="en-US" dirty="0"/>
          </a:p>
        </p:txBody>
      </p:sp>
      <p:sp>
        <p:nvSpPr>
          <p:cNvPr id="4" name="Rectangle 3"/>
          <p:cNvSpPr/>
          <p:nvPr/>
        </p:nvSpPr>
        <p:spPr>
          <a:xfrm>
            <a:off x="834189" y="4149298"/>
            <a:ext cx="10571748" cy="954107"/>
          </a:xfrm>
          <a:prstGeom prst="rect">
            <a:avLst/>
          </a:prstGeom>
        </p:spPr>
        <p:txBody>
          <a:bodyPr wrap="square">
            <a:spAutoFit/>
          </a:bodyPr>
          <a:lstStyle/>
          <a:p>
            <a:pPr algn="just"/>
            <a:r>
              <a:rPr lang="fa-IR" sz="2800" dirty="0">
                <a:cs typeface="B Koodak" panose="00000700000000000000" pitchFamily="2" charset="-78"/>
              </a:rPr>
              <a:t>در سال 1914 ، اولین سالی که این کانال افتتاح شد ، تقریبا 1000 کشتی زا این کانال استفاده کردند. امروزه بیش از 15000 کشتی ‏سالانه از کانال پاناما رد می شوند.</a:t>
            </a:r>
            <a:endParaRPr lang="en-US" sz="2800" dirty="0">
              <a:cs typeface="B Koodak" panose="00000700000000000000" pitchFamily="2" charset="-78"/>
            </a:endParaRPr>
          </a:p>
        </p:txBody>
      </p:sp>
      <p:sp>
        <p:nvSpPr>
          <p:cNvPr id="5" name="Rectangle 4"/>
          <p:cNvSpPr/>
          <p:nvPr/>
        </p:nvSpPr>
        <p:spPr>
          <a:xfrm>
            <a:off x="834189" y="5197188"/>
            <a:ext cx="10571748" cy="1384995"/>
          </a:xfrm>
          <a:prstGeom prst="rect">
            <a:avLst/>
          </a:prstGeom>
        </p:spPr>
        <p:txBody>
          <a:bodyPr wrap="square">
            <a:spAutoFit/>
          </a:bodyPr>
          <a:lstStyle/>
          <a:p>
            <a:pPr algn="just"/>
            <a:r>
              <a:rPr lang="fa-IR" sz="2800" dirty="0">
                <a:cs typeface="B Koodak" panose="00000700000000000000" pitchFamily="2" charset="-78"/>
              </a:rPr>
              <a:t>هر کشتی که از این کانال می گذرد مبلغی را بر اساس سایز، نوع و حجم باری که دارد ، بابت عوارض پرداخت می ‏کند.بزرگترین کشتی ها گاهی مجبورند صدها هزار دلار بابت عبور از این کانال پرداخت کنند.</a:t>
            </a:r>
            <a:endParaRPr lang="en-US" sz="2800" dirty="0">
              <a:cs typeface="B Koodak" panose="00000700000000000000" pitchFamily="2" charset="-78"/>
            </a:endParaRPr>
          </a:p>
        </p:txBody>
      </p:sp>
    </p:spTree>
    <p:extLst>
      <p:ext uri="{BB962C8B-B14F-4D97-AF65-F5344CB8AC3E}">
        <p14:creationId xmlns:p14="http://schemas.microsoft.com/office/powerpoint/2010/main" val="3130621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Rectangle 1"/>
          <p:cNvSpPr/>
          <p:nvPr/>
        </p:nvSpPr>
        <p:spPr>
          <a:xfrm>
            <a:off x="1039091" y="1297817"/>
            <a:ext cx="10162309" cy="5262979"/>
          </a:xfrm>
          <a:prstGeom prst="rect">
            <a:avLst/>
          </a:prstGeom>
        </p:spPr>
        <p:txBody>
          <a:bodyPr wrap="square">
            <a:spAutoFit/>
          </a:bodyPr>
          <a:lstStyle/>
          <a:p>
            <a:pPr algn="just"/>
            <a:r>
              <a:rPr lang="fa-IR" sz="2800" dirty="0">
                <a:solidFill>
                  <a:srgbClr val="222222"/>
                </a:solidFill>
                <a:latin typeface="IRANSans"/>
                <a:cs typeface="B Koodak" panose="00000700000000000000" pitchFamily="2" charset="-78"/>
              </a:rPr>
              <a:t> کشاورزان آمریکایی علاقه وافری نسبت به خرید تجهیزات مدرن و کمکی در امر زراعت دارند، استفاده از پهپادهای ویژه برای مصارفی همچون بررسی میزان سلامت گیاهان، سم‌پاشی گیاهان و نشانه‌گذاری دام‌ها بهترین وسیله کمکی برای کشاورزان محسوب می‌شود.</a:t>
            </a:r>
          </a:p>
          <a:p>
            <a:pPr algn="just"/>
            <a:r>
              <a:rPr lang="fa-IR" sz="2800" dirty="0">
                <a:solidFill>
                  <a:srgbClr val="222222"/>
                </a:solidFill>
                <a:latin typeface="IRANSans"/>
                <a:cs typeface="B Koodak" panose="00000700000000000000" pitchFamily="2" charset="-78"/>
              </a:rPr>
              <a:t>کشاورزان آمریکایی با استفاده از پهپادهای ویژه کشاورزی می‌توانند وضعیت سلامت محصول و آفات احتمالی را بررسی کرده و پس از نشانه‌گذاری نقاط آلوده و در معرض خطر، زمین کشاورزی را با استفاده از مخازن تعبیه شده روی پهپاد سمپاشی کنند.</a:t>
            </a:r>
          </a:p>
          <a:p>
            <a:pPr algn="just"/>
            <a:r>
              <a:rPr lang="fa-IR" sz="2800" dirty="0">
                <a:solidFill>
                  <a:srgbClr val="222222"/>
                </a:solidFill>
                <a:latin typeface="IRANSans"/>
                <a:cs typeface="B Koodak" panose="00000700000000000000" pitchFamily="2" charset="-78"/>
              </a:rPr>
              <a:t>داده جمع‌آوری شده از هواپیماهای بدون سرنشین به کشاورزان در زمینه بهبود بازدهی؛ ذخیره آب، زمان کوددهی و استفاده مواد شیمیایی، تهیه نقشه از مزارع، شناسایی علائم بیماری، نظارت بر سلامت محصول و صرفه‌جویی در وقت، می‌توانند کمک کنند.</a:t>
            </a:r>
          </a:p>
          <a:p>
            <a:pPr algn="just"/>
            <a:endParaRPr lang="en-US" sz="2800" dirty="0">
              <a:solidFill>
                <a:srgbClr val="222222"/>
              </a:solidFill>
              <a:latin typeface="IRANSans"/>
              <a:cs typeface="B Koodak" panose="00000700000000000000" pitchFamily="2" charset="-78"/>
            </a:endParaRPr>
          </a:p>
        </p:txBody>
      </p:sp>
      <p:sp>
        <p:nvSpPr>
          <p:cNvPr id="6" name="Rectangle 5"/>
          <p:cNvSpPr/>
          <p:nvPr/>
        </p:nvSpPr>
        <p:spPr>
          <a:xfrm>
            <a:off x="3521616" y="582094"/>
            <a:ext cx="5197257" cy="584775"/>
          </a:xfrm>
          <a:prstGeom prst="rect">
            <a:avLst/>
          </a:prstGeom>
        </p:spPr>
        <p:txBody>
          <a:bodyPr wrap="none">
            <a:spAutoFit/>
          </a:bodyPr>
          <a:lstStyle/>
          <a:p>
            <a:pPr algn="ctr"/>
            <a:r>
              <a:rPr lang="fa-IR" sz="3200" dirty="0">
                <a:cs typeface="B Koodak" panose="00000700000000000000" pitchFamily="2" charset="-78"/>
              </a:rPr>
              <a:t>استفاده از پهباد در کشاورزی آمریکا</a:t>
            </a:r>
            <a:endParaRPr lang="en-US" sz="3200" dirty="0">
              <a:cs typeface="B Koodak" panose="00000700000000000000" pitchFamily="2" charset="-78"/>
            </a:endParaRPr>
          </a:p>
        </p:txBody>
      </p:sp>
    </p:spTree>
    <p:extLst>
      <p:ext uri="{BB962C8B-B14F-4D97-AF65-F5344CB8AC3E}">
        <p14:creationId xmlns:p14="http://schemas.microsoft.com/office/powerpoint/2010/main" val="3780165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7410" cy="6858000"/>
          </a:xfrm>
          <a:prstGeom prst="rect">
            <a:avLst/>
          </a:prstGeom>
        </p:spPr>
      </p:pic>
      <p:sp>
        <p:nvSpPr>
          <p:cNvPr id="4" name="Rectangle 3"/>
          <p:cNvSpPr/>
          <p:nvPr/>
        </p:nvSpPr>
        <p:spPr>
          <a:xfrm>
            <a:off x="0" y="189407"/>
            <a:ext cx="4424609" cy="461665"/>
          </a:xfrm>
          <a:prstGeom prst="rect">
            <a:avLst/>
          </a:prstGeom>
        </p:spPr>
        <p:txBody>
          <a:bodyPr wrap="none">
            <a:spAutoFit/>
          </a:bodyPr>
          <a:lstStyle/>
          <a:p>
            <a:r>
              <a:rPr lang="fa-IR" sz="2400" dirty="0">
                <a:cs typeface="B Koodak" panose="00000700000000000000" pitchFamily="2" charset="-78"/>
              </a:rPr>
              <a:t>استفاده از پهباد برای کشاورزی در آمریکا</a:t>
            </a:r>
            <a:endParaRPr lang="en-US" sz="2400" dirty="0">
              <a:cs typeface="B Koodak" panose="00000700000000000000" pitchFamily="2" charset="-78"/>
            </a:endParaRPr>
          </a:p>
        </p:txBody>
      </p:sp>
    </p:spTree>
    <p:extLst>
      <p:ext uri="{BB962C8B-B14F-4D97-AF65-F5344CB8AC3E}">
        <p14:creationId xmlns:p14="http://schemas.microsoft.com/office/powerpoint/2010/main" val="123339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273" y="0"/>
            <a:ext cx="10245436" cy="6830291"/>
          </a:xfrm>
          <a:prstGeom prst="rect">
            <a:avLst/>
          </a:prstGeom>
        </p:spPr>
      </p:pic>
      <p:sp>
        <p:nvSpPr>
          <p:cNvPr id="3" name="Rectangle 2"/>
          <p:cNvSpPr/>
          <p:nvPr/>
        </p:nvSpPr>
        <p:spPr>
          <a:xfrm>
            <a:off x="6652100" y="147843"/>
            <a:ext cx="4424609" cy="461665"/>
          </a:xfrm>
          <a:prstGeom prst="rect">
            <a:avLst/>
          </a:prstGeom>
        </p:spPr>
        <p:txBody>
          <a:bodyPr wrap="none">
            <a:spAutoFit/>
          </a:bodyPr>
          <a:lstStyle/>
          <a:p>
            <a:r>
              <a:rPr lang="fa-IR" sz="2400" dirty="0">
                <a:cs typeface="B Koodak" panose="00000700000000000000" pitchFamily="2" charset="-78"/>
              </a:rPr>
              <a:t>استفاده از پهباد برای کشاورزی در آمریکا</a:t>
            </a:r>
            <a:endParaRPr lang="en-US" sz="2400" dirty="0">
              <a:cs typeface="B Koodak" panose="00000700000000000000" pitchFamily="2" charset="-78"/>
            </a:endParaRPr>
          </a:p>
        </p:txBody>
      </p:sp>
    </p:spTree>
    <p:extLst>
      <p:ext uri="{BB962C8B-B14F-4D97-AF65-F5344CB8AC3E}">
        <p14:creationId xmlns:p14="http://schemas.microsoft.com/office/powerpoint/2010/main" val="2884036912"/>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0" y="189407"/>
            <a:ext cx="4424609" cy="461665"/>
          </a:xfrm>
          <a:prstGeom prst="rect">
            <a:avLst/>
          </a:prstGeom>
        </p:spPr>
        <p:txBody>
          <a:bodyPr wrap="none">
            <a:spAutoFit/>
          </a:bodyPr>
          <a:lstStyle/>
          <a:p>
            <a:r>
              <a:rPr lang="fa-IR" sz="2400" dirty="0">
                <a:cs typeface="B Koodak" panose="00000700000000000000" pitchFamily="2" charset="-78"/>
              </a:rPr>
              <a:t>استفاده از پهباد برای کشاورزی در آمریکا</a:t>
            </a:r>
            <a:endParaRPr lang="en-US" sz="2400" dirty="0">
              <a:cs typeface="B Koodak" panose="00000700000000000000" pitchFamily="2" charset="-78"/>
            </a:endParaRPr>
          </a:p>
        </p:txBody>
      </p:sp>
    </p:spTree>
    <p:extLst>
      <p:ext uri="{BB962C8B-B14F-4D97-AF65-F5344CB8AC3E}">
        <p14:creationId xmlns:p14="http://schemas.microsoft.com/office/powerpoint/2010/main" val="15560054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73" y="0"/>
            <a:ext cx="12192000" cy="7205123"/>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079673" cy="6968057"/>
          </a:xfrm>
          <a:prstGeom prst="rect">
            <a:avLst/>
          </a:prstGeom>
        </p:spPr>
      </p:pic>
      <p:sp>
        <p:nvSpPr>
          <p:cNvPr id="5" name="Rectangle 4"/>
          <p:cNvSpPr/>
          <p:nvPr/>
        </p:nvSpPr>
        <p:spPr>
          <a:xfrm>
            <a:off x="7851891" y="5403802"/>
            <a:ext cx="3599063" cy="461665"/>
          </a:xfrm>
          <a:prstGeom prst="rect">
            <a:avLst/>
          </a:prstGeom>
        </p:spPr>
        <p:txBody>
          <a:bodyPr wrap="none">
            <a:spAutoFit/>
          </a:bodyPr>
          <a:lstStyle/>
          <a:p>
            <a:pPr algn="ctr"/>
            <a:r>
              <a:rPr lang="fa-IR" sz="2400" dirty="0">
                <a:cs typeface="B Koodak" panose="00000700000000000000" pitchFamily="2" charset="-78"/>
              </a:rPr>
              <a:t>کشاورز آمریکایی در مزرعه ذرت</a:t>
            </a:r>
            <a:endParaRPr lang="en-US" sz="2400" dirty="0">
              <a:cs typeface="B Koodak" panose="00000700000000000000" pitchFamily="2" charset="-78"/>
            </a:endParaRPr>
          </a:p>
        </p:txBody>
      </p:sp>
      <p:pic>
        <p:nvPicPr>
          <p:cNvPr id="6" name="Picture 5">
            <a:extLst>
              <a:ext uri="{FF2B5EF4-FFF2-40B4-BE49-F238E27FC236}">
                <a16:creationId xmlns:a16="http://schemas.microsoft.com/office/drawing/2014/main" id="{A1BE3A7E-038A-4766-8842-27AE9C96B6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9673" y="1333878"/>
            <a:ext cx="5143500" cy="3429000"/>
          </a:xfrm>
          <a:prstGeom prst="rect">
            <a:avLst/>
          </a:prstGeom>
        </p:spPr>
      </p:pic>
    </p:spTree>
    <p:extLst>
      <p:ext uri="{BB962C8B-B14F-4D97-AF65-F5344CB8AC3E}">
        <p14:creationId xmlns:p14="http://schemas.microsoft.com/office/powerpoint/2010/main" val="284559207"/>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10465244" y="0"/>
            <a:ext cx="1726756" cy="461665"/>
          </a:xfrm>
          <a:prstGeom prst="rect">
            <a:avLst/>
          </a:prstGeom>
          <a:solidFill>
            <a:schemeClr val="bg1"/>
          </a:solidFill>
        </p:spPr>
        <p:txBody>
          <a:bodyPr wrap="none">
            <a:spAutoFit/>
          </a:bodyPr>
          <a:lstStyle/>
          <a:p>
            <a:r>
              <a:rPr lang="fa-IR" sz="2400" dirty="0">
                <a:cs typeface="B Koodak" panose="00000700000000000000" pitchFamily="2" charset="-78"/>
              </a:rPr>
              <a:t>ذرت آمریکایی</a:t>
            </a:r>
            <a:endParaRPr lang="en-US" sz="2400" dirty="0">
              <a:cs typeface="B Koodak" panose="00000700000000000000" pitchFamily="2" charset="-78"/>
            </a:endParaRPr>
          </a:p>
        </p:txBody>
      </p:sp>
    </p:spTree>
    <p:extLst>
      <p:ext uri="{BB962C8B-B14F-4D97-AF65-F5344CB8AC3E}">
        <p14:creationId xmlns:p14="http://schemas.microsoft.com/office/powerpoint/2010/main" val="1075750919"/>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63358"/>
          </a:xfrm>
          <a:prstGeom prst="rect">
            <a:avLst/>
          </a:prstGeom>
        </p:spPr>
      </p:pic>
      <p:sp>
        <p:nvSpPr>
          <p:cNvPr id="4" name="Rectangle 3"/>
          <p:cNvSpPr/>
          <p:nvPr/>
        </p:nvSpPr>
        <p:spPr>
          <a:xfrm>
            <a:off x="2035605" y="281395"/>
            <a:ext cx="2565126" cy="461665"/>
          </a:xfrm>
          <a:prstGeom prst="rect">
            <a:avLst/>
          </a:prstGeom>
        </p:spPr>
        <p:txBody>
          <a:bodyPr wrap="none">
            <a:spAutoFit/>
          </a:bodyPr>
          <a:lstStyle/>
          <a:p>
            <a:pPr algn="ctr"/>
            <a:r>
              <a:rPr lang="fa-IR" sz="2400" dirty="0">
                <a:cs typeface="B Koodak" panose="00000700000000000000" pitchFamily="2" charset="-78"/>
              </a:rPr>
              <a:t>مزرعه گندم در آمریکا</a:t>
            </a:r>
            <a:endParaRPr lang="en-US" sz="2400" dirty="0">
              <a:cs typeface="B Koodak" panose="00000700000000000000" pitchFamily="2" charset="-78"/>
            </a:endParaRPr>
          </a:p>
        </p:txBody>
      </p:sp>
    </p:spTree>
    <p:extLst>
      <p:ext uri="{BB962C8B-B14F-4D97-AF65-F5344CB8AC3E}">
        <p14:creationId xmlns:p14="http://schemas.microsoft.com/office/powerpoint/2010/main" val="25870184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4500" y="0"/>
            <a:ext cx="66675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0266218" cy="6844145"/>
          </a:xfrm>
          <a:prstGeom prst="rect">
            <a:avLst/>
          </a:prstGeom>
        </p:spPr>
      </p:pic>
      <p:sp>
        <p:nvSpPr>
          <p:cNvPr id="5" name="Rectangle 4"/>
          <p:cNvSpPr/>
          <p:nvPr/>
        </p:nvSpPr>
        <p:spPr>
          <a:xfrm>
            <a:off x="10266218" y="2380359"/>
            <a:ext cx="1925782" cy="1569660"/>
          </a:xfrm>
          <a:prstGeom prst="rect">
            <a:avLst/>
          </a:prstGeom>
        </p:spPr>
        <p:txBody>
          <a:bodyPr wrap="square">
            <a:spAutoFit/>
          </a:bodyPr>
          <a:lstStyle/>
          <a:p>
            <a:pPr algn="ctr"/>
            <a:r>
              <a:rPr lang="fa-IR" sz="2400" dirty="0">
                <a:cs typeface="B Koodak" panose="00000700000000000000" pitchFamily="2" charset="-78"/>
              </a:rPr>
              <a:t>سیستم شیردوشی رباتیک در آمریکا</a:t>
            </a:r>
            <a:endParaRPr lang="en-US" sz="2400" dirty="0">
              <a:cs typeface="B Koodak" panose="00000700000000000000" pitchFamily="2" charset="-78"/>
            </a:endParaRPr>
          </a:p>
        </p:txBody>
      </p:sp>
    </p:spTree>
    <p:extLst>
      <p:ext uri="{BB962C8B-B14F-4D97-AF65-F5344CB8AC3E}">
        <p14:creationId xmlns:p14="http://schemas.microsoft.com/office/powerpoint/2010/main" val="2809825217"/>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63"/>
            <a:ext cx="9144000" cy="6872749"/>
          </a:xfrm>
          <a:prstGeom prst="rect">
            <a:avLst/>
          </a:prstGeom>
        </p:spPr>
      </p:pic>
      <p:sp>
        <p:nvSpPr>
          <p:cNvPr id="4" name="Rectangle 3"/>
          <p:cNvSpPr/>
          <p:nvPr/>
        </p:nvSpPr>
        <p:spPr>
          <a:xfrm>
            <a:off x="9144000" y="3198167"/>
            <a:ext cx="3048000" cy="461665"/>
          </a:xfrm>
          <a:prstGeom prst="rect">
            <a:avLst/>
          </a:prstGeom>
        </p:spPr>
        <p:txBody>
          <a:bodyPr wrap="square">
            <a:spAutoFit/>
          </a:bodyPr>
          <a:lstStyle/>
          <a:p>
            <a:pPr algn="ctr"/>
            <a:r>
              <a:rPr lang="fa-IR" sz="2400" dirty="0">
                <a:cs typeface="B Koodak" panose="00000700000000000000" pitchFamily="2" charset="-78"/>
              </a:rPr>
              <a:t>تغذیه رباتیک دام در آمریکا</a:t>
            </a:r>
            <a:endParaRPr lang="en-US" sz="2400" dirty="0">
              <a:cs typeface="B Koodak" panose="00000700000000000000" pitchFamily="2" charset="-78"/>
            </a:endParaRPr>
          </a:p>
        </p:txBody>
      </p:sp>
    </p:spTree>
    <p:extLst>
      <p:ext uri="{BB962C8B-B14F-4D97-AF65-F5344CB8AC3E}">
        <p14:creationId xmlns:p14="http://schemas.microsoft.com/office/powerpoint/2010/main" val="159868590"/>
      </p:ext>
    </p:extLst>
  </p:cSld>
  <p:clrMapOvr>
    <a:masterClrMapping/>
  </p:clrMapOvr>
  <p:transition spd="slow">
    <p:wipe dir="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 name="Rectangle 2"/>
          <p:cNvSpPr/>
          <p:nvPr/>
        </p:nvSpPr>
        <p:spPr>
          <a:xfrm>
            <a:off x="228600" y="397363"/>
            <a:ext cx="11963400" cy="1077218"/>
          </a:xfrm>
          <a:prstGeom prst="rect">
            <a:avLst/>
          </a:prstGeom>
        </p:spPr>
        <p:txBody>
          <a:bodyPr wrap="square">
            <a:spAutoFit/>
          </a:bodyPr>
          <a:lstStyle/>
          <a:p>
            <a:pPr algn="ctr"/>
            <a:r>
              <a:rPr lang="fa-IR" sz="3200" b="1" dirty="0">
                <a:cs typeface="B Koodak" panose="00000700000000000000" pitchFamily="2" charset="-78"/>
              </a:rPr>
              <a:t>کشورهای ایالات متحده آمریکا و کانادا از تولیدکنندگان و صادرکنندگان تجهیزات صنعتی و ماشین آلات، خودرو، صنایع غذایی، مواد شیمیایی و کالاهای الکترونیکی هستند.</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6" y="1730474"/>
            <a:ext cx="12230100" cy="5127526"/>
          </a:xfrm>
          <a:prstGeom prst="rect">
            <a:avLst/>
          </a:prstGeom>
        </p:spPr>
      </p:pic>
    </p:spTree>
    <p:extLst>
      <p:ext uri="{BB962C8B-B14F-4D97-AF65-F5344CB8AC3E}">
        <p14:creationId xmlns:p14="http://schemas.microsoft.com/office/powerpoint/2010/main" val="36049362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2279</TotalTime>
  <Words>2811</Words>
  <Application>Microsoft Office PowerPoint</Application>
  <PresentationFormat>Widescreen</PresentationFormat>
  <Paragraphs>263</Paragraphs>
  <Slides>131</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131</vt:i4>
      </vt:variant>
    </vt:vector>
  </HeadingPairs>
  <TitlesOfParts>
    <vt:vector size="145" baseType="lpstr">
      <vt:lpstr>Amuzeh-New-Bold</vt:lpstr>
      <vt:lpstr>AmuzehNewNormalPS</vt:lpstr>
      <vt:lpstr>Arial</vt:lpstr>
      <vt:lpstr>B Arshia</vt:lpstr>
      <vt:lpstr>B Koodak</vt:lpstr>
      <vt:lpstr>Calibri</vt:lpstr>
      <vt:lpstr>Calibri Light</vt:lpstr>
      <vt:lpstr>IRANSans</vt:lpstr>
      <vt:lpstr>IRANSans</vt:lpstr>
      <vt:lpstr>iranyekan</vt:lpstr>
      <vt:lpstr>Tahoma</vt:lpstr>
      <vt:lpstr>Tahoma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Personal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Maryam Sailsafoor</dc:creator>
  <cp:lastModifiedBy>Ashil-Rayan</cp:lastModifiedBy>
  <cp:revision>861</cp:revision>
  <dcterms:created xsi:type="dcterms:W3CDTF">2015-07-16T10:41:40Z</dcterms:created>
  <dcterms:modified xsi:type="dcterms:W3CDTF">2025-04-18T20:23:42Z</dcterms:modified>
</cp:coreProperties>
</file>